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118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263419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4.emf"/></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&lt;Roshan Nikhil Martis&gt;</a:t>
            </a:r>
          </a:p>
          <a:p>
            <a:r>
              <a:rPr lang="en-US" dirty="0">
                <a:solidFill>
                  <a:schemeClr val="bg2"/>
                </a:solidFill>
                <a:latin typeface="Abadi" panose="020B0604020104020204" pitchFamily="34" charset="0"/>
                <a:ea typeface="SF Pro" pitchFamily="2" charset="0"/>
                <a:cs typeface="SF Pro" pitchFamily="2" charset="0"/>
              </a:rPr>
              <a:t>&lt;09/07/2025&gt;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3448124"/>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IN" sz="2000" dirty="0">
                <a:solidFill>
                  <a:schemeClr val="accent3">
                    <a:lumMod val="25000"/>
                  </a:schemeClr>
                </a:solidFill>
                <a:latin typeface="Abadi" panose="020B0604020104020204" pitchFamily="34" charset="0"/>
              </a:rPr>
              <a:t>Explore the dataset to uncover trends, derive initial insights, and identify potential patterns. </a:t>
            </a:r>
            <a:r>
              <a:rPr lang="en-IN" sz="2000" dirty="0" err="1">
                <a:solidFill>
                  <a:schemeClr val="accent3">
                    <a:lumMod val="25000"/>
                  </a:schemeClr>
                </a:solidFill>
                <a:latin typeface="Abadi" panose="020B0604020104020204" pitchFamily="34" charset="0"/>
              </a:rPr>
              <a:t>Analyze</a:t>
            </a:r>
            <a:r>
              <a:rPr lang="en-IN" sz="2000" dirty="0">
                <a:solidFill>
                  <a:schemeClr val="accent3">
                    <a:lumMod val="25000"/>
                  </a:schemeClr>
                </a:solidFill>
                <a:latin typeface="Abadi" panose="020B0604020104020204" pitchFamily="34" charset="0"/>
              </a:rPr>
              <a:t> the frequency of values using </a:t>
            </a:r>
            <a:r>
              <a:rPr lang="en-IN" sz="2000" dirty="0" err="1">
                <a:solidFill>
                  <a:schemeClr val="accent3">
                    <a:lumMod val="25000"/>
                  </a:schemeClr>
                </a:solidFill>
                <a:latin typeface="Abadi" panose="020B0604020104020204" pitchFamily="34" charset="0"/>
              </a:rPr>
              <a:t>value_counts</a:t>
            </a:r>
            <a:r>
              <a:rPr lang="en-IN" sz="2000" dirty="0">
                <a:solidFill>
                  <a:schemeClr val="accent3">
                    <a:lumMod val="25000"/>
                  </a:schemeClr>
                </a:solidFill>
                <a:latin typeface="Abadi" panose="020B0604020104020204" pitchFamily="34" charset="0"/>
              </a:rPr>
              <a:t>() to help determine which column could serve as the target variable for training supervised learning models.</a:t>
            </a:r>
          </a:p>
          <a:p>
            <a:pPr marL="0" indent="0">
              <a:buNone/>
            </a:pPr>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2">
            <a:extLst>
              <a:ext uri="{FF2B5EF4-FFF2-40B4-BE49-F238E27FC236}">
                <a16:creationId xmlns:a16="http://schemas.microsoft.com/office/drawing/2014/main" id="{6498F2BB-E3D4-99DF-73EB-AEE5B9110814}"/>
              </a:ext>
            </a:extLst>
          </p:cNvPr>
          <p:cNvSpPr/>
          <p:nvPr/>
        </p:nvSpPr>
        <p:spPr>
          <a:xfrm>
            <a:off x="1254642" y="5603358"/>
            <a:ext cx="1456660" cy="8238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Calculate no launches</a:t>
            </a:r>
          </a:p>
        </p:txBody>
      </p:sp>
      <p:sp>
        <p:nvSpPr>
          <p:cNvPr id="6" name="Rectangle 5">
            <a:extLst>
              <a:ext uri="{FF2B5EF4-FFF2-40B4-BE49-F238E27FC236}">
                <a16:creationId xmlns:a16="http://schemas.microsoft.com/office/drawing/2014/main" id="{259DE2DD-AEAE-43D2-D5A4-36E945E3E737}"/>
              </a:ext>
            </a:extLst>
          </p:cNvPr>
          <p:cNvSpPr/>
          <p:nvPr/>
        </p:nvSpPr>
        <p:spPr>
          <a:xfrm>
            <a:off x="7744047" y="5542304"/>
            <a:ext cx="1456660" cy="8238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Create a landing outcome</a:t>
            </a:r>
          </a:p>
        </p:txBody>
      </p:sp>
      <p:sp>
        <p:nvSpPr>
          <p:cNvPr id="7" name="Rectangle 6">
            <a:extLst>
              <a:ext uri="{FF2B5EF4-FFF2-40B4-BE49-F238E27FC236}">
                <a16:creationId xmlns:a16="http://schemas.microsoft.com/office/drawing/2014/main" id="{09872DFE-18A4-076F-8072-09E7337733BE}"/>
              </a:ext>
            </a:extLst>
          </p:cNvPr>
          <p:cNvSpPr/>
          <p:nvPr/>
        </p:nvSpPr>
        <p:spPr>
          <a:xfrm>
            <a:off x="3311156" y="5613645"/>
            <a:ext cx="1456660" cy="8238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Cal no and </a:t>
            </a:r>
            <a:r>
              <a:rPr lang="en-IN" dirty="0" err="1"/>
              <a:t>occurence</a:t>
            </a:r>
            <a:endParaRPr lang="en-IN" dirty="0"/>
          </a:p>
        </p:txBody>
      </p:sp>
      <p:sp>
        <p:nvSpPr>
          <p:cNvPr id="9" name="Rectangle 8">
            <a:extLst>
              <a:ext uri="{FF2B5EF4-FFF2-40B4-BE49-F238E27FC236}">
                <a16:creationId xmlns:a16="http://schemas.microsoft.com/office/drawing/2014/main" id="{3B89906A-C361-9147-E2E7-65AB71E975F6}"/>
              </a:ext>
            </a:extLst>
          </p:cNvPr>
          <p:cNvSpPr/>
          <p:nvPr/>
        </p:nvSpPr>
        <p:spPr>
          <a:xfrm>
            <a:off x="5367670" y="5599746"/>
            <a:ext cx="1456660" cy="8238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Cal outcome per orbit type</a:t>
            </a:r>
          </a:p>
        </p:txBody>
      </p:sp>
      <p:cxnSp>
        <p:nvCxnSpPr>
          <p:cNvPr id="11" name="Straight Arrow Connector 10">
            <a:extLst>
              <a:ext uri="{FF2B5EF4-FFF2-40B4-BE49-F238E27FC236}">
                <a16:creationId xmlns:a16="http://schemas.microsoft.com/office/drawing/2014/main" id="{9C3ED74F-915A-FF17-4C8E-E7BF4E97FCAB}"/>
              </a:ext>
            </a:extLst>
          </p:cNvPr>
          <p:cNvCxnSpPr/>
          <p:nvPr/>
        </p:nvCxnSpPr>
        <p:spPr>
          <a:xfrm>
            <a:off x="2881423" y="6011672"/>
            <a:ext cx="1701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48A55B1-14DD-BDB6-69A2-4406EF5C6982}"/>
              </a:ext>
            </a:extLst>
          </p:cNvPr>
          <p:cNvCxnSpPr/>
          <p:nvPr/>
        </p:nvCxnSpPr>
        <p:spPr>
          <a:xfrm>
            <a:off x="4965405" y="6011672"/>
            <a:ext cx="212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1E3D922-A6C7-BB8F-EBD2-F602ED666633}"/>
              </a:ext>
            </a:extLst>
          </p:cNvPr>
          <p:cNvCxnSpPr/>
          <p:nvPr/>
        </p:nvCxnSpPr>
        <p:spPr>
          <a:xfrm>
            <a:off x="7123814" y="6025573"/>
            <a:ext cx="499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400" dirty="0">
                <a:solidFill>
                  <a:schemeClr val="accent1">
                    <a:lumMod val="60000"/>
                    <a:lumOff val="40000"/>
                  </a:schemeClr>
                </a:solidFill>
              </a:rPr>
              <a:t>To examine numerical features, I use scatter plots to visualize potential relationships between them. For categorical variables, bar charts are more effective. These plots help in understanding how individual features correlate with success rates, and combining multiple features often reveals deeper insights.</a:t>
            </a:r>
            <a:endParaRPr lang="en-US" sz="2200" dirty="0">
              <a:solidFill>
                <a:schemeClr val="accent1">
                  <a:lumMod val="60000"/>
                  <a:lumOff val="40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050703"/>
            <a:ext cx="9745589" cy="5827602"/>
          </a:xfrm>
          <a:prstGeom prst="rect">
            <a:avLst/>
          </a:prstGeom>
        </p:spPr>
        <p:txBody>
          <a:bodyPr lIns="91440" tIns="45720" rIns="91440" bIns="45720" anchor="t"/>
          <a:lstStyle/>
          <a:p>
            <a:pPr>
              <a:lnSpc>
                <a:spcPct val="100000"/>
              </a:lnSpc>
              <a:spcBef>
                <a:spcPts val="1400"/>
              </a:spcBef>
            </a:pPr>
            <a:r>
              <a:rPr lang="en-US" sz="1000" dirty="0">
                <a:solidFill>
                  <a:schemeClr val="accent3">
                    <a:lumMod val="25000"/>
                  </a:schemeClr>
                </a:solidFill>
                <a:latin typeface="Abadi"/>
              </a:rPr>
              <a:t>Using bullet point format, summarize the SQL queries you performed</a:t>
            </a:r>
          </a:p>
          <a:p>
            <a:r>
              <a:rPr lang="en-IN" sz="1050" b="1" dirty="0"/>
              <a:t>1. Find unique launch sites used in missions</a:t>
            </a:r>
            <a:endParaRPr lang="en-IN" sz="1050" dirty="0"/>
          </a:p>
          <a:p>
            <a:r>
              <a:rPr lang="en-IN" sz="1050" dirty="0"/>
              <a:t>To identify all the different launch locations SpaceX has used, we retrieve the distinct values from the launch site column.</a:t>
            </a:r>
          </a:p>
          <a:p>
            <a:r>
              <a:rPr lang="en-IN" sz="1050" b="1" dirty="0"/>
              <a:t>2. Get a few records where launch site starts with 'CCA'</a:t>
            </a:r>
            <a:endParaRPr lang="en-IN" sz="1050" dirty="0"/>
          </a:p>
          <a:p>
            <a:r>
              <a:rPr lang="en-IN" sz="1050" dirty="0"/>
              <a:t>We filter the dataset to include only those launch entries whose site names begin with “CCA” and display the first five such records.</a:t>
            </a:r>
          </a:p>
          <a:p>
            <a:r>
              <a:rPr lang="en-IN" sz="1050" b="1" dirty="0"/>
              <a:t>3. Total payload carried for NASA (CRS) missions</a:t>
            </a:r>
            <a:endParaRPr lang="en-IN" sz="1050" dirty="0"/>
          </a:p>
          <a:p>
            <a:r>
              <a:rPr lang="en-IN" sz="1050" dirty="0"/>
              <a:t>By filtering for missions conducted on behalf of NASA under the CRS program, we calculate the total mass of all payloads carried by the boosters.</a:t>
            </a:r>
          </a:p>
          <a:p>
            <a:r>
              <a:rPr lang="en-IN" sz="1050" b="1" dirty="0"/>
              <a:t>4. Average payload for booster type F9 v1.1</a:t>
            </a:r>
            <a:endParaRPr lang="en-IN" sz="1050" dirty="0"/>
          </a:p>
          <a:p>
            <a:r>
              <a:rPr lang="en-IN" sz="1050" dirty="0"/>
              <a:t>We determine the mean weight of payloads transported by the boosters categorized under the version “F9 v1.1”.</a:t>
            </a:r>
          </a:p>
          <a:p>
            <a:r>
              <a:rPr lang="en-IN" sz="1050" b="1" dirty="0"/>
              <a:t>5. Earliest success on ground pad landing</a:t>
            </a:r>
            <a:endParaRPr lang="en-IN" sz="1050" dirty="0"/>
          </a:p>
          <a:p>
            <a:r>
              <a:rPr lang="en-IN" sz="1050" dirty="0"/>
              <a:t>To find out when SpaceX first successfully landed a booster on a ground pad, we look for the earliest date where the landing outcome indicates success on a ground platform.</a:t>
            </a:r>
          </a:p>
          <a:p>
            <a:r>
              <a:rPr lang="en-IN" sz="1050" b="1" dirty="0"/>
              <a:t>6. Boosters successful on drone ships with medium payload</a:t>
            </a:r>
            <a:endParaRPr lang="en-IN" sz="1050" dirty="0"/>
          </a:p>
          <a:p>
            <a:r>
              <a:rPr lang="en-IN" sz="1050" dirty="0"/>
              <a:t>We extract the booster versions that had successful landings on drone ships and carried payloads ranging between 4000 kg and 6000 kg.</a:t>
            </a:r>
          </a:p>
          <a:p>
            <a:r>
              <a:rPr lang="en-IN" sz="1050" b="1" dirty="0"/>
              <a:t>7. Count of successful vs failed missions</a:t>
            </a:r>
            <a:endParaRPr lang="en-IN" sz="1050" dirty="0"/>
          </a:p>
          <a:p>
            <a:r>
              <a:rPr lang="en-IN" sz="1050" dirty="0"/>
              <a:t>Here, we tally up how many missions ended in success and how many in failure based on the final mission status across all records.</a:t>
            </a:r>
          </a:p>
          <a:p>
            <a:r>
              <a:rPr lang="en-IN" sz="1050" b="1" dirty="0"/>
              <a:t>8. Booster versions with highest payloads</a:t>
            </a:r>
            <a:endParaRPr lang="en-IN" sz="1050" dirty="0"/>
          </a:p>
          <a:p>
            <a:r>
              <a:rPr lang="en-IN" sz="1050" dirty="0"/>
              <a:t>Using a nested query, we first find the maximum payload weight and then identify which booster versions were used to carry it.</a:t>
            </a:r>
          </a:p>
          <a:p>
            <a:r>
              <a:rPr lang="en-IN" sz="1050" b="1" dirty="0"/>
              <a:t>9. Drone ship failures in 2015</a:t>
            </a:r>
            <a:endParaRPr lang="en-IN" sz="1050" dirty="0"/>
          </a:p>
          <a:p>
            <a:r>
              <a:rPr lang="en-IN" sz="1050" dirty="0"/>
              <a:t>We focus on drone ship landings that failed during the year 2015 and list the corresponding launch sites and booster versions used.</a:t>
            </a:r>
          </a:p>
          <a:p>
            <a:r>
              <a:rPr lang="en-IN" sz="1050" b="1" dirty="0"/>
              <a:t>10. Most frequent landing outcomes in a time range</a:t>
            </a:r>
            <a:endParaRPr lang="en-IN" sz="1050" dirty="0"/>
          </a:p>
          <a:p>
            <a:r>
              <a:rPr lang="en-IN" sz="1050" dirty="0"/>
              <a:t>Between June 2010 and March 2017, we count how often each type of landing result occurred and rank them from most to least common.</a:t>
            </a:r>
          </a:p>
          <a:p>
            <a:pPr marL="0" indent="0">
              <a:buNone/>
            </a:pPr>
            <a:endParaRPr lang="en-US" sz="1050" dirty="0"/>
          </a:p>
          <a:p>
            <a:endParaRPr lang="en-US" sz="1050" dirty="0"/>
          </a:p>
          <a:p>
            <a:endParaRPr lang="en-US" sz="105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32508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000" dirty="0">
                <a:solidFill>
                  <a:schemeClr val="accent1">
                    <a:lumMod val="60000"/>
                    <a:lumOff val="40000"/>
                  </a:schemeClr>
                </a:solidFill>
              </a:rPr>
              <a:t>I created a Folium map centered on a location, added circles and markers for each launch site, and drew lines connecting them to a selected coast point.</a:t>
            </a:r>
            <a:endParaRPr lang="en-US" sz="2000" dirty="0">
              <a:solidFill>
                <a:schemeClr val="accent1">
                  <a:lumMod val="60000"/>
                  <a:lumOff val="40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000" dirty="0">
                <a:solidFill>
                  <a:schemeClr val="accent1">
                    <a:lumMod val="60000"/>
                    <a:lumOff val="40000"/>
                  </a:schemeClr>
                </a:solidFill>
              </a:rPr>
              <a:t>In this module, we begin by mapping launch site locations and nearby areas using Folium. Then, we explore the interactive map to identify spatial patterns. Lastly, we interpret these patterns to suggest the most suitable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000" dirty="0">
                <a:solidFill>
                  <a:schemeClr val="accent1">
                    <a:lumMod val="60000"/>
                    <a:lumOff val="40000"/>
                  </a:schemeClr>
                </a:solidFill>
                <a:latin typeface="Abadi" panose="020B0604020104020204" pitchFamily="34" charset="0"/>
              </a:rPr>
              <a:t>Pie and scatter plots</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000" dirty="0">
                <a:solidFill>
                  <a:schemeClr val="accent1">
                    <a:lumMod val="60000"/>
                    <a:lumOff val="40000"/>
                  </a:schemeClr>
                </a:solidFill>
                <a:latin typeface="Abadi" panose="020B0604020104020204" pitchFamily="34" charset="0"/>
              </a:rPr>
              <a:t>I can use this interactive dashboard to identify the site with the most successful launches, determine which site has the highest success rate, and analyze which payload ranges have the lowest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Summarize how you built, evaluated, improved, and found the best performing classification model</a:t>
            </a:r>
          </a:p>
          <a:p>
            <a:r>
              <a:rPr lang="en-IN" sz="1600" dirty="0">
                <a:solidFill>
                  <a:schemeClr val="accent1">
                    <a:lumMod val="60000"/>
                    <a:lumOff val="40000"/>
                  </a:schemeClr>
                </a:solidFill>
                <a:latin typeface="Abadi" panose="020B0604020104020204" pitchFamily="34" charset="0"/>
              </a:rPr>
              <a:t>Explored and prepared the SpaceX launch data</a:t>
            </a:r>
          </a:p>
          <a:p>
            <a:r>
              <a:rPr lang="en-IN" sz="1600" dirty="0">
                <a:solidFill>
                  <a:schemeClr val="accent1">
                    <a:lumMod val="60000"/>
                    <a:lumOff val="40000"/>
                  </a:schemeClr>
                </a:solidFill>
                <a:latin typeface="Abadi" panose="020B0604020104020204" pitchFamily="34" charset="0"/>
              </a:rPr>
              <a:t>Visualized key insights using charts and dashboards</a:t>
            </a:r>
          </a:p>
          <a:p>
            <a:r>
              <a:rPr lang="en-IN" sz="1600" dirty="0">
                <a:solidFill>
                  <a:schemeClr val="accent1">
                    <a:lumMod val="60000"/>
                    <a:lumOff val="40000"/>
                  </a:schemeClr>
                </a:solidFill>
                <a:latin typeface="Abadi" panose="020B0604020104020204" pitchFamily="34" charset="0"/>
              </a:rPr>
              <a:t>Trained multiple machine learning models (Logistic Regression, SVM, Decision Tree, KNN)</a:t>
            </a:r>
          </a:p>
          <a:p>
            <a:r>
              <a:rPr lang="en-IN" sz="1600" dirty="0">
                <a:solidFill>
                  <a:schemeClr val="accent1">
                    <a:lumMod val="60000"/>
                    <a:lumOff val="40000"/>
                  </a:schemeClr>
                </a:solidFill>
                <a:latin typeface="Abadi" panose="020B0604020104020204" pitchFamily="34" charset="0"/>
              </a:rPr>
              <a:t>Tuned hyperparameters using </a:t>
            </a:r>
            <a:r>
              <a:rPr lang="en-IN" sz="1600" dirty="0" err="1">
                <a:solidFill>
                  <a:schemeClr val="accent1">
                    <a:lumMod val="60000"/>
                    <a:lumOff val="40000"/>
                  </a:schemeClr>
                </a:solidFill>
                <a:latin typeface="Abadi" panose="020B0604020104020204" pitchFamily="34" charset="0"/>
              </a:rPr>
              <a:t>GridSearchCV</a:t>
            </a:r>
            <a:r>
              <a:rPr lang="en-IN" sz="1600" dirty="0">
                <a:solidFill>
                  <a:schemeClr val="accent1">
                    <a:lumMod val="60000"/>
                    <a:lumOff val="40000"/>
                  </a:schemeClr>
                </a:solidFill>
                <a:latin typeface="Abadi" panose="020B0604020104020204" pitchFamily="34" charset="0"/>
              </a:rPr>
              <a:t> for each model</a:t>
            </a:r>
          </a:p>
          <a:p>
            <a:r>
              <a:rPr lang="en-IN" sz="1600" dirty="0">
                <a:solidFill>
                  <a:schemeClr val="accent1">
                    <a:lumMod val="60000"/>
                    <a:lumOff val="40000"/>
                  </a:schemeClr>
                </a:solidFill>
                <a:latin typeface="Abadi" panose="020B0604020104020204" pitchFamily="34" charset="0"/>
              </a:rPr>
              <a:t>Evaluated model accuracy using test data</a:t>
            </a:r>
          </a:p>
          <a:p>
            <a:r>
              <a:rPr lang="en-IN" sz="1600" dirty="0">
                <a:solidFill>
                  <a:schemeClr val="accent1">
                    <a:lumMod val="60000"/>
                    <a:lumOff val="40000"/>
                  </a:schemeClr>
                </a:solidFill>
                <a:latin typeface="Abadi" panose="020B0604020104020204" pitchFamily="34" charset="0"/>
              </a:rPr>
              <a:t>Plotted confusion matrices for each classifier</a:t>
            </a:r>
          </a:p>
          <a:p>
            <a:r>
              <a:rPr lang="en-IN" sz="1600" dirty="0">
                <a:solidFill>
                  <a:schemeClr val="accent1">
                    <a:lumMod val="60000"/>
                    <a:lumOff val="40000"/>
                  </a:schemeClr>
                </a:solidFill>
                <a:latin typeface="Abadi" panose="020B0604020104020204" pitchFamily="34" charset="0"/>
              </a:rPr>
              <a:t>elected the best-performing model based on accuracy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5">
            <a:extLst>
              <a:ext uri="{FF2B5EF4-FFF2-40B4-BE49-F238E27FC236}">
                <a16:creationId xmlns:a16="http://schemas.microsoft.com/office/drawing/2014/main" id="{93B33409-A9D6-3164-148C-9E47CBD63BF0}"/>
              </a:ext>
            </a:extLst>
          </p:cNvPr>
          <p:cNvSpPr/>
          <p:nvPr/>
        </p:nvSpPr>
        <p:spPr>
          <a:xfrm>
            <a:off x="879878" y="4954861"/>
            <a:ext cx="1456660" cy="7017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Create </a:t>
            </a:r>
            <a:r>
              <a:rPr lang="en-IN" sz="1200" dirty="0" err="1"/>
              <a:t>coloumns</a:t>
            </a:r>
            <a:r>
              <a:rPr lang="en-IN" dirty="0"/>
              <a:t> </a:t>
            </a:r>
          </a:p>
        </p:txBody>
      </p:sp>
      <p:sp>
        <p:nvSpPr>
          <p:cNvPr id="7" name="Rectangle 6">
            <a:extLst>
              <a:ext uri="{FF2B5EF4-FFF2-40B4-BE49-F238E27FC236}">
                <a16:creationId xmlns:a16="http://schemas.microsoft.com/office/drawing/2014/main" id="{A488AF52-532F-82B9-7EA3-382579DDEDF5}"/>
              </a:ext>
            </a:extLst>
          </p:cNvPr>
          <p:cNvSpPr/>
          <p:nvPr/>
        </p:nvSpPr>
        <p:spPr>
          <a:xfrm>
            <a:off x="2964853" y="4954859"/>
            <a:ext cx="1456660" cy="7017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Clean and Std data</a:t>
            </a:r>
          </a:p>
        </p:txBody>
      </p:sp>
      <p:sp>
        <p:nvSpPr>
          <p:cNvPr id="9" name="Rectangle 8">
            <a:extLst>
              <a:ext uri="{FF2B5EF4-FFF2-40B4-BE49-F238E27FC236}">
                <a16:creationId xmlns:a16="http://schemas.microsoft.com/office/drawing/2014/main" id="{B12E224D-6B6A-B403-AB9F-28EFECD77B22}"/>
              </a:ext>
            </a:extLst>
          </p:cNvPr>
          <p:cNvSpPr/>
          <p:nvPr/>
        </p:nvSpPr>
        <p:spPr>
          <a:xfrm>
            <a:off x="4914474" y="4954860"/>
            <a:ext cx="1456660" cy="7017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Split in to </a:t>
            </a:r>
            <a:r>
              <a:rPr lang="en-IN" sz="1100" dirty="0" err="1"/>
              <a:t>traing</a:t>
            </a:r>
            <a:r>
              <a:rPr lang="en-IN" sz="1100" dirty="0"/>
              <a:t> and test data</a:t>
            </a:r>
          </a:p>
        </p:txBody>
      </p:sp>
      <p:sp>
        <p:nvSpPr>
          <p:cNvPr id="10" name="Rectangle 9">
            <a:extLst>
              <a:ext uri="{FF2B5EF4-FFF2-40B4-BE49-F238E27FC236}">
                <a16:creationId xmlns:a16="http://schemas.microsoft.com/office/drawing/2014/main" id="{11C8D5A4-0AB8-789A-6326-A72B3095088F}"/>
              </a:ext>
            </a:extLst>
          </p:cNvPr>
          <p:cNvSpPr/>
          <p:nvPr/>
        </p:nvSpPr>
        <p:spPr>
          <a:xfrm>
            <a:off x="6951161" y="4954861"/>
            <a:ext cx="1456660" cy="7017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Find best </a:t>
            </a:r>
            <a:r>
              <a:rPr lang="en-IN" sz="1100" dirty="0" err="1"/>
              <a:t>best</a:t>
            </a:r>
            <a:r>
              <a:rPr lang="en-IN" sz="1100" dirty="0"/>
              <a:t> SVM for models</a:t>
            </a:r>
          </a:p>
        </p:txBody>
      </p:sp>
      <p:sp>
        <p:nvSpPr>
          <p:cNvPr id="11" name="Rectangle 10">
            <a:extLst>
              <a:ext uri="{FF2B5EF4-FFF2-40B4-BE49-F238E27FC236}">
                <a16:creationId xmlns:a16="http://schemas.microsoft.com/office/drawing/2014/main" id="{B3D7E53A-8341-EFD5-A573-EC2DE1BDB749}"/>
              </a:ext>
            </a:extLst>
          </p:cNvPr>
          <p:cNvSpPr/>
          <p:nvPr/>
        </p:nvSpPr>
        <p:spPr>
          <a:xfrm>
            <a:off x="8949070" y="4954861"/>
            <a:ext cx="1456660" cy="7017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100" dirty="0"/>
              <a:t>Find the method and build model using tests data</a:t>
            </a:r>
          </a:p>
        </p:txBody>
      </p:sp>
      <p:cxnSp>
        <p:nvCxnSpPr>
          <p:cNvPr id="13" name="Straight Arrow Connector 12">
            <a:extLst>
              <a:ext uri="{FF2B5EF4-FFF2-40B4-BE49-F238E27FC236}">
                <a16:creationId xmlns:a16="http://schemas.microsoft.com/office/drawing/2014/main" id="{77F48861-9EFF-B976-27BC-D9DD4AFA7001}"/>
              </a:ext>
            </a:extLst>
          </p:cNvPr>
          <p:cNvCxnSpPr/>
          <p:nvPr/>
        </p:nvCxnSpPr>
        <p:spPr>
          <a:xfrm>
            <a:off x="2573079" y="5305733"/>
            <a:ext cx="1913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D7FEB30-0126-4710-87E2-EF0D643C44E3}"/>
              </a:ext>
            </a:extLst>
          </p:cNvPr>
          <p:cNvCxnSpPr/>
          <p:nvPr/>
        </p:nvCxnSpPr>
        <p:spPr>
          <a:xfrm>
            <a:off x="4550735" y="5305733"/>
            <a:ext cx="1488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8199A97-B31F-9FDD-0E5C-0C5E20B11DFC}"/>
              </a:ext>
            </a:extLst>
          </p:cNvPr>
          <p:cNvCxnSpPr/>
          <p:nvPr/>
        </p:nvCxnSpPr>
        <p:spPr>
          <a:xfrm>
            <a:off x="6581553" y="5305733"/>
            <a:ext cx="2339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05A4A5-691E-45A4-A850-AF38B46BEF0B}"/>
              </a:ext>
            </a:extLst>
          </p:cNvPr>
          <p:cNvCxnSpPr/>
          <p:nvPr/>
        </p:nvCxnSpPr>
        <p:spPr>
          <a:xfrm>
            <a:off x="8633637" y="5305733"/>
            <a:ext cx="20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2023614"/>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r>
              <a:rPr lang="en-IN" sz="2500" b="1" dirty="0"/>
              <a:t>Launches to ES-L1, GEO, HEO, and SSO have shown the highest success rates.</a:t>
            </a:r>
            <a:endParaRPr lang="en-IN" sz="2500" dirty="0"/>
          </a:p>
          <a:p>
            <a:r>
              <a:rPr lang="en-IN" sz="2500" b="1" dirty="0"/>
              <a:t>Rockets targeting GTO have the lowest likelihood of returning successfully</a:t>
            </a:r>
            <a:endParaRPr lang="en-IN" sz="2500" dirty="0"/>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2500" b="1" dirty="0"/>
              <a:t>Decision tree perform well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7683B62A-A30D-14E9-C770-A3CA9F18151B}"/>
              </a:ext>
            </a:extLst>
          </p:cNvPr>
          <p:cNvPicPr>
            <a:picLocks noChangeAspect="1"/>
          </p:cNvPicPr>
          <p:nvPr/>
        </p:nvPicPr>
        <p:blipFill>
          <a:blip r:embed="rId4"/>
          <a:stretch>
            <a:fillRect/>
          </a:stretch>
        </p:blipFill>
        <p:spPr>
          <a:xfrm>
            <a:off x="1291132" y="4148638"/>
            <a:ext cx="7547020" cy="202361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object 4">
            <a:extLst>
              <a:ext uri="{FF2B5EF4-FFF2-40B4-BE49-F238E27FC236}">
                <a16:creationId xmlns:a16="http://schemas.microsoft.com/office/drawing/2014/main" id="{3F80F52B-9005-0170-C379-14DAB7349196}"/>
              </a:ext>
            </a:extLst>
          </p:cNvPr>
          <p:cNvPicPr/>
          <p:nvPr/>
        </p:nvPicPr>
        <p:blipFill>
          <a:blip r:embed="rId3" cstate="print"/>
          <a:stretch>
            <a:fillRect/>
          </a:stretch>
        </p:blipFill>
        <p:spPr>
          <a:xfrm>
            <a:off x="6027811" y="1435608"/>
            <a:ext cx="5559552" cy="1993392"/>
          </a:xfrm>
          <a:prstGeom prst="rect">
            <a:avLst/>
          </a:prstGeom>
        </p:spPr>
      </p:pic>
      <p:sp>
        <p:nvSpPr>
          <p:cNvPr id="7" name="TextBox 6">
            <a:extLst>
              <a:ext uri="{FF2B5EF4-FFF2-40B4-BE49-F238E27FC236}">
                <a16:creationId xmlns:a16="http://schemas.microsoft.com/office/drawing/2014/main" id="{930F99F3-485F-871E-480F-38824E605978}"/>
              </a:ext>
            </a:extLst>
          </p:cNvPr>
          <p:cNvSpPr txBox="1"/>
          <p:nvPr/>
        </p:nvSpPr>
        <p:spPr>
          <a:xfrm>
            <a:off x="4797211" y="4129263"/>
            <a:ext cx="6096000" cy="1378070"/>
          </a:xfrm>
          <a:prstGeom prst="rect">
            <a:avLst/>
          </a:prstGeom>
          <a:noFill/>
        </p:spPr>
        <p:txBody>
          <a:bodyPr wrap="square">
            <a:spAutoFit/>
          </a:bodyPr>
          <a:lstStyle/>
          <a:p>
            <a:pPr>
              <a:lnSpc>
                <a:spcPct val="115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400" b="1"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Higher flight numbers generally show improved success rates across all launch sites.</a:t>
            </a:r>
            <a:endParaRPr lang="en-IN" sz="2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IN" sz="1400" b="1"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VAFB SLC-4E had better success between flight numbers 20 to 40.</a:t>
            </a:r>
            <a:endParaRPr lang="en-IN" sz="2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IN" sz="1400" b="1"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CCAFS and KSC sites showed higher success in later flight attempts.</a:t>
            </a:r>
            <a:endParaRPr lang="en-IN" sz="2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object 5">
            <a:extLst>
              <a:ext uri="{FF2B5EF4-FFF2-40B4-BE49-F238E27FC236}">
                <a16:creationId xmlns:a16="http://schemas.microsoft.com/office/drawing/2014/main" id="{5E16B42F-5AAF-6AD2-50A6-64195AFA87E6}"/>
              </a:ext>
            </a:extLst>
          </p:cNvPr>
          <p:cNvPicPr/>
          <p:nvPr/>
        </p:nvPicPr>
        <p:blipFill>
          <a:blip r:embed="rId4" cstate="print"/>
          <a:stretch>
            <a:fillRect/>
          </a:stretch>
        </p:blipFill>
        <p:spPr>
          <a:xfrm>
            <a:off x="5291328" y="1369060"/>
            <a:ext cx="6486144" cy="2270760"/>
          </a:xfrm>
          <a:prstGeom prst="rect">
            <a:avLst/>
          </a:prstGeom>
        </p:spPr>
      </p:pic>
      <p:sp>
        <p:nvSpPr>
          <p:cNvPr id="9" name="TextBox 8">
            <a:extLst>
              <a:ext uri="{FF2B5EF4-FFF2-40B4-BE49-F238E27FC236}">
                <a16:creationId xmlns:a16="http://schemas.microsoft.com/office/drawing/2014/main" id="{2EB3B30E-6DA8-914C-6FA0-4004F9EEFF37}"/>
              </a:ext>
            </a:extLst>
          </p:cNvPr>
          <p:cNvSpPr txBox="1"/>
          <p:nvPr/>
        </p:nvSpPr>
        <p:spPr>
          <a:xfrm>
            <a:off x="4988560" y="4070265"/>
            <a:ext cx="6096000" cy="1310872"/>
          </a:xfrm>
          <a:prstGeom prst="rect">
            <a:avLst/>
          </a:prstGeom>
          <a:noFill/>
        </p:spPr>
        <p:txBody>
          <a:bodyPr wrap="square">
            <a:spAutoFit/>
          </a:bodyPr>
          <a:lstStyle/>
          <a:p>
            <a:pPr>
              <a:lnSpc>
                <a:spcPct val="115000"/>
              </a:lnSpc>
              <a:spcAft>
                <a:spcPts val="800"/>
              </a:spcAft>
              <a:buNone/>
            </a:pPr>
            <a:r>
              <a:rPr lang="en-IN" sz="16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The VAFB SLC-4E site did not launch rockets with payloads over 10,000 kg.</a:t>
            </a:r>
            <a:endParaRPr lang="en-IN" sz="28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IN" sz="16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Heavier payloads appear to reduce the chances of the rocket’s first stage returning.</a:t>
            </a:r>
            <a:endParaRPr lang="en-IN" sz="28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object 5">
            <a:extLst>
              <a:ext uri="{FF2B5EF4-FFF2-40B4-BE49-F238E27FC236}">
                <a16:creationId xmlns:a16="http://schemas.microsoft.com/office/drawing/2014/main" id="{46AE0B38-9D1C-6458-965E-625A62FECEB5}"/>
              </a:ext>
            </a:extLst>
          </p:cNvPr>
          <p:cNvPicPr/>
          <p:nvPr/>
        </p:nvPicPr>
        <p:blipFill>
          <a:blip r:embed="rId3" cstate="print"/>
          <a:stretch>
            <a:fillRect/>
          </a:stretch>
        </p:blipFill>
        <p:spPr>
          <a:xfrm>
            <a:off x="4702249" y="1453516"/>
            <a:ext cx="7092696" cy="2103120"/>
          </a:xfrm>
          <a:prstGeom prst="rect">
            <a:avLst/>
          </a:prstGeom>
        </p:spPr>
      </p:pic>
      <p:sp>
        <p:nvSpPr>
          <p:cNvPr id="7" name="TextBox 6">
            <a:extLst>
              <a:ext uri="{FF2B5EF4-FFF2-40B4-BE49-F238E27FC236}">
                <a16:creationId xmlns:a16="http://schemas.microsoft.com/office/drawing/2014/main" id="{58F0D155-FF78-F206-E2BD-F68D7B6C7E7E}"/>
              </a:ext>
            </a:extLst>
          </p:cNvPr>
          <p:cNvSpPr txBox="1"/>
          <p:nvPr/>
        </p:nvSpPr>
        <p:spPr>
          <a:xfrm>
            <a:off x="4702249" y="4633575"/>
            <a:ext cx="6096000" cy="738664"/>
          </a:xfrm>
          <a:prstGeom prst="rect">
            <a:avLst/>
          </a:prstGeom>
          <a:noFill/>
        </p:spPr>
        <p:txBody>
          <a:bodyPr wrap="square">
            <a:spAutoFit/>
          </a:bodyPr>
          <a:lstStyle/>
          <a:p>
            <a:pPr marL="12700" marR="5080">
              <a:lnSpc>
                <a:spcPct val="100000"/>
              </a:lnSpc>
              <a:spcBef>
                <a:spcPts val="100"/>
              </a:spcBef>
            </a:pPr>
            <a:r>
              <a:rPr lang="en-US" sz="1400" dirty="0">
                <a:solidFill>
                  <a:schemeClr val="accent1">
                    <a:lumMod val="60000"/>
                    <a:lumOff val="40000"/>
                  </a:schemeClr>
                </a:solidFill>
                <a:latin typeface="Calibri"/>
                <a:cs typeface="Calibri"/>
              </a:rPr>
              <a:t>From</a:t>
            </a:r>
            <a:r>
              <a:rPr lang="en-US" sz="1400" spc="-50"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the</a:t>
            </a:r>
            <a:r>
              <a:rPr lang="en-US" sz="1400" spc="-3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plotted</a:t>
            </a:r>
            <a:r>
              <a:rPr lang="en-US" sz="1400" spc="-1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bar</a:t>
            </a:r>
            <a:r>
              <a:rPr lang="en-US" sz="1400" spc="-30"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chart,</a:t>
            </a:r>
            <a:r>
              <a:rPr lang="en-US" sz="1400" spc="-50"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we</a:t>
            </a:r>
            <a:r>
              <a:rPr lang="en-US" sz="1400" spc="-3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can</a:t>
            </a:r>
            <a:r>
              <a:rPr lang="en-US" sz="1400" spc="-5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see</a:t>
            </a:r>
            <a:r>
              <a:rPr lang="en-US" sz="1400" spc="-1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ES-L1,</a:t>
            </a:r>
            <a:r>
              <a:rPr lang="en-US" sz="1400" spc="-4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GEO,</a:t>
            </a:r>
            <a:r>
              <a:rPr lang="en-US" sz="1400" spc="-6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HEO,</a:t>
            </a:r>
            <a:r>
              <a:rPr lang="en-US" sz="1400" spc="-6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and</a:t>
            </a:r>
            <a:r>
              <a:rPr lang="en-US" sz="1400" spc="-40"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SSO</a:t>
            </a:r>
            <a:r>
              <a:rPr lang="en-US" sz="1400" spc="-4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share</a:t>
            </a:r>
            <a:r>
              <a:rPr lang="en-US" sz="1400" spc="-15" dirty="0">
                <a:solidFill>
                  <a:schemeClr val="accent1">
                    <a:lumMod val="60000"/>
                    <a:lumOff val="40000"/>
                  </a:schemeClr>
                </a:solidFill>
                <a:latin typeface="Calibri"/>
                <a:cs typeface="Calibri"/>
              </a:rPr>
              <a:t> </a:t>
            </a:r>
            <a:r>
              <a:rPr lang="en-US" sz="1400" spc="-25" dirty="0">
                <a:solidFill>
                  <a:schemeClr val="accent1">
                    <a:lumMod val="60000"/>
                    <a:lumOff val="40000"/>
                  </a:schemeClr>
                </a:solidFill>
                <a:latin typeface="Calibri"/>
                <a:cs typeface="Calibri"/>
              </a:rPr>
              <a:t>the </a:t>
            </a:r>
            <a:r>
              <a:rPr lang="en-US" sz="1400" dirty="0">
                <a:solidFill>
                  <a:schemeClr val="accent1">
                    <a:lumMod val="60000"/>
                    <a:lumOff val="40000"/>
                  </a:schemeClr>
                </a:solidFill>
                <a:latin typeface="Calibri"/>
                <a:cs typeface="Calibri"/>
              </a:rPr>
              <a:t>highest</a:t>
            </a:r>
            <a:r>
              <a:rPr lang="en-US" sz="1400" spc="-3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success</a:t>
            </a:r>
            <a:r>
              <a:rPr lang="en-US" sz="1400" spc="-6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rates,</a:t>
            </a:r>
            <a:r>
              <a:rPr lang="en-US" sz="1400" spc="-3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whereas</a:t>
            </a:r>
            <a:r>
              <a:rPr lang="en-US" sz="1400" spc="-60"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the</a:t>
            </a:r>
            <a:r>
              <a:rPr lang="en-US" sz="1400" spc="-50" dirty="0">
                <a:solidFill>
                  <a:schemeClr val="accent1">
                    <a:lumMod val="60000"/>
                    <a:lumOff val="40000"/>
                  </a:schemeClr>
                </a:solidFill>
                <a:latin typeface="Calibri"/>
                <a:cs typeface="Calibri"/>
              </a:rPr>
              <a:t> </a:t>
            </a:r>
            <a:r>
              <a:rPr lang="en-US" sz="1400" spc="-10" dirty="0">
                <a:solidFill>
                  <a:schemeClr val="accent1">
                    <a:lumMod val="60000"/>
                    <a:lumOff val="40000"/>
                  </a:schemeClr>
                </a:solidFill>
                <a:latin typeface="Calibri"/>
                <a:cs typeface="Calibri"/>
              </a:rPr>
              <a:t>rockets</a:t>
            </a:r>
            <a:r>
              <a:rPr lang="en-US" sz="1400" spc="-90"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launched</a:t>
            </a:r>
            <a:r>
              <a:rPr lang="en-US" sz="1400" spc="-30"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in</a:t>
            </a:r>
            <a:r>
              <a:rPr lang="en-US" sz="1400" spc="-80"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GTO</a:t>
            </a:r>
            <a:r>
              <a:rPr lang="en-US" sz="1400" spc="-9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seem</a:t>
            </a:r>
            <a:r>
              <a:rPr lang="en-US" sz="1400" spc="-35" dirty="0">
                <a:solidFill>
                  <a:schemeClr val="accent1">
                    <a:lumMod val="60000"/>
                    <a:lumOff val="40000"/>
                  </a:schemeClr>
                </a:solidFill>
                <a:latin typeface="Calibri"/>
                <a:cs typeface="Calibri"/>
              </a:rPr>
              <a:t> </a:t>
            </a:r>
            <a:r>
              <a:rPr lang="en-US" sz="1400" dirty="0">
                <a:solidFill>
                  <a:schemeClr val="accent1">
                    <a:lumMod val="60000"/>
                    <a:lumOff val="40000"/>
                  </a:schemeClr>
                </a:solidFill>
                <a:latin typeface="Calibri"/>
                <a:cs typeface="Calibri"/>
              </a:rPr>
              <a:t>unlikely</a:t>
            </a:r>
            <a:r>
              <a:rPr lang="en-US" sz="1400" spc="-60" dirty="0">
                <a:solidFill>
                  <a:schemeClr val="accent1">
                    <a:lumMod val="60000"/>
                    <a:lumOff val="40000"/>
                  </a:schemeClr>
                </a:solidFill>
                <a:latin typeface="Calibri"/>
                <a:cs typeface="Calibri"/>
              </a:rPr>
              <a:t> </a:t>
            </a:r>
            <a:r>
              <a:rPr lang="en-US" sz="1400" spc="-25" dirty="0">
                <a:solidFill>
                  <a:schemeClr val="accent1">
                    <a:lumMod val="60000"/>
                    <a:lumOff val="40000"/>
                  </a:schemeClr>
                </a:solidFill>
                <a:latin typeface="Calibri"/>
                <a:cs typeface="Calibri"/>
              </a:rPr>
              <a:t>to </a:t>
            </a:r>
            <a:r>
              <a:rPr lang="en-US" sz="1400" spc="-10" dirty="0">
                <a:solidFill>
                  <a:schemeClr val="accent1">
                    <a:lumMod val="60000"/>
                    <a:lumOff val="40000"/>
                  </a:schemeClr>
                </a:solidFill>
                <a:latin typeface="Calibri"/>
                <a:cs typeface="Calibri"/>
              </a:rPr>
              <a:t>return.</a:t>
            </a:r>
            <a:endParaRPr lang="en-US" sz="1400" dirty="0">
              <a:solidFill>
                <a:schemeClr val="accent1">
                  <a:lumMod val="60000"/>
                  <a:lumOff val="40000"/>
                </a:schemeClr>
              </a:solidFill>
              <a:latin typeface="Calibri"/>
              <a:cs typeface="Calibri"/>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object 5">
            <a:extLst>
              <a:ext uri="{FF2B5EF4-FFF2-40B4-BE49-F238E27FC236}">
                <a16:creationId xmlns:a16="http://schemas.microsoft.com/office/drawing/2014/main" id="{BDBFD315-1AE9-5547-EC15-674D39EEBAF2}"/>
              </a:ext>
            </a:extLst>
          </p:cNvPr>
          <p:cNvPicPr/>
          <p:nvPr/>
        </p:nvPicPr>
        <p:blipFill>
          <a:blip r:embed="rId3" cstate="print"/>
          <a:stretch>
            <a:fillRect/>
          </a:stretch>
        </p:blipFill>
        <p:spPr>
          <a:xfrm>
            <a:off x="5087112" y="1541908"/>
            <a:ext cx="6894576" cy="2014727"/>
          </a:xfrm>
          <a:prstGeom prst="rect">
            <a:avLst/>
          </a:prstGeom>
        </p:spPr>
      </p:pic>
      <p:sp>
        <p:nvSpPr>
          <p:cNvPr id="7" name="TextBox 6">
            <a:extLst>
              <a:ext uri="{FF2B5EF4-FFF2-40B4-BE49-F238E27FC236}">
                <a16:creationId xmlns:a16="http://schemas.microsoft.com/office/drawing/2014/main" id="{494C0FCB-BAC1-FA52-C1BF-E908E1C9474F}"/>
              </a:ext>
            </a:extLst>
          </p:cNvPr>
          <p:cNvSpPr txBox="1"/>
          <p:nvPr/>
        </p:nvSpPr>
        <p:spPr>
          <a:xfrm>
            <a:off x="5087112" y="4411869"/>
            <a:ext cx="6096000" cy="1450397"/>
          </a:xfrm>
          <a:prstGeom prst="rect">
            <a:avLst/>
          </a:prstGeom>
          <a:noFill/>
        </p:spPr>
        <p:txBody>
          <a:bodyPr wrap="square">
            <a:spAutoFit/>
          </a:bodyPr>
          <a:lstStyle/>
          <a:p>
            <a:pPr>
              <a:lnSpc>
                <a:spcPct val="115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In LEO orbit, more flights tend to result in higher success rates.</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In GTO orbit, flight numbers don’t seem to affect the success rate.</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object 5">
            <a:extLst>
              <a:ext uri="{FF2B5EF4-FFF2-40B4-BE49-F238E27FC236}">
                <a16:creationId xmlns:a16="http://schemas.microsoft.com/office/drawing/2014/main" id="{A46D7219-A6F6-1F7A-5814-FB697DEC83CC}"/>
              </a:ext>
            </a:extLst>
          </p:cNvPr>
          <p:cNvPicPr/>
          <p:nvPr/>
        </p:nvPicPr>
        <p:blipFill>
          <a:blip r:embed="rId3" cstate="print"/>
          <a:stretch>
            <a:fillRect/>
          </a:stretch>
        </p:blipFill>
        <p:spPr>
          <a:xfrm>
            <a:off x="5105940" y="1453516"/>
            <a:ext cx="7217663" cy="2103120"/>
          </a:xfrm>
          <a:prstGeom prst="rect">
            <a:avLst/>
          </a:prstGeom>
        </p:spPr>
      </p:pic>
      <p:sp>
        <p:nvSpPr>
          <p:cNvPr id="7" name="TextBox 6">
            <a:extLst>
              <a:ext uri="{FF2B5EF4-FFF2-40B4-BE49-F238E27FC236}">
                <a16:creationId xmlns:a16="http://schemas.microsoft.com/office/drawing/2014/main" id="{ABC88BC1-DFD7-756B-7308-71B71AA90E6D}"/>
              </a:ext>
            </a:extLst>
          </p:cNvPr>
          <p:cNvSpPr txBox="1"/>
          <p:nvPr/>
        </p:nvSpPr>
        <p:spPr>
          <a:xfrm>
            <a:off x="347980" y="4237335"/>
            <a:ext cx="3932238" cy="923330"/>
          </a:xfrm>
          <a:prstGeom prst="rect">
            <a:avLst/>
          </a:prstGeom>
          <a:noFill/>
        </p:spPr>
        <p:txBody>
          <a:bodyPr wrap="square">
            <a:spAutoFit/>
          </a:bodyPr>
          <a:lstStyle/>
          <a:p>
            <a:pPr marL="12700">
              <a:lnSpc>
                <a:spcPct val="100000"/>
              </a:lnSpc>
              <a:spcBef>
                <a:spcPts val="100"/>
              </a:spcBef>
            </a:pPr>
            <a:r>
              <a:rPr lang="en-US" sz="1800" dirty="0">
                <a:latin typeface="Calibri"/>
                <a:cs typeface="Calibri"/>
              </a:rPr>
              <a:t>With</a:t>
            </a:r>
            <a:r>
              <a:rPr lang="en-US" sz="1800" spc="-50" dirty="0">
                <a:latin typeface="Calibri"/>
                <a:cs typeface="Calibri"/>
              </a:rPr>
              <a:t> </a:t>
            </a:r>
            <a:r>
              <a:rPr lang="en-US" sz="1800" dirty="0">
                <a:latin typeface="Calibri"/>
                <a:cs typeface="Calibri"/>
              </a:rPr>
              <a:t>heavy</a:t>
            </a:r>
            <a:r>
              <a:rPr lang="en-US" sz="1800" spc="-40" dirty="0">
                <a:latin typeface="Calibri"/>
                <a:cs typeface="Calibri"/>
              </a:rPr>
              <a:t> </a:t>
            </a:r>
            <a:r>
              <a:rPr lang="en-US" sz="1800" spc="-10" dirty="0">
                <a:latin typeface="Calibri"/>
                <a:cs typeface="Calibri"/>
              </a:rPr>
              <a:t>payloads</a:t>
            </a:r>
            <a:r>
              <a:rPr lang="en-US" sz="1800" spc="-65" dirty="0">
                <a:latin typeface="Calibri"/>
                <a:cs typeface="Calibri"/>
              </a:rPr>
              <a:t> </a:t>
            </a:r>
            <a:r>
              <a:rPr lang="en-US" sz="1800" dirty="0">
                <a:latin typeface="Calibri"/>
                <a:cs typeface="Calibri"/>
              </a:rPr>
              <a:t>the</a:t>
            </a:r>
            <a:r>
              <a:rPr lang="en-US" sz="1800" spc="-30" dirty="0">
                <a:latin typeface="Calibri"/>
                <a:cs typeface="Calibri"/>
              </a:rPr>
              <a:t> </a:t>
            </a:r>
            <a:r>
              <a:rPr lang="en-US" sz="1800" dirty="0">
                <a:latin typeface="Calibri"/>
                <a:cs typeface="Calibri"/>
              </a:rPr>
              <a:t>successful</a:t>
            </a:r>
            <a:r>
              <a:rPr lang="en-US" sz="1800" spc="-20" dirty="0">
                <a:latin typeface="Calibri"/>
                <a:cs typeface="Calibri"/>
              </a:rPr>
              <a:t> </a:t>
            </a:r>
            <a:r>
              <a:rPr lang="en-US" sz="1800" dirty="0">
                <a:latin typeface="Calibri"/>
                <a:cs typeface="Calibri"/>
              </a:rPr>
              <a:t>landing</a:t>
            </a:r>
            <a:r>
              <a:rPr lang="en-US" sz="1800" spc="-5" dirty="0">
                <a:latin typeface="Calibri"/>
                <a:cs typeface="Calibri"/>
              </a:rPr>
              <a:t> </a:t>
            </a:r>
            <a:r>
              <a:rPr lang="en-US" sz="1800" dirty="0">
                <a:latin typeface="Calibri"/>
                <a:cs typeface="Calibri"/>
              </a:rPr>
              <a:t>or</a:t>
            </a:r>
            <a:r>
              <a:rPr lang="en-US" sz="1800" spc="-85" dirty="0">
                <a:latin typeface="Calibri"/>
                <a:cs typeface="Calibri"/>
              </a:rPr>
              <a:t> </a:t>
            </a:r>
            <a:r>
              <a:rPr lang="en-US" sz="1800" dirty="0">
                <a:latin typeface="Calibri"/>
                <a:cs typeface="Calibri"/>
              </a:rPr>
              <a:t>positive</a:t>
            </a:r>
            <a:r>
              <a:rPr lang="en-US" sz="1800" spc="-25" dirty="0">
                <a:latin typeface="Calibri"/>
                <a:cs typeface="Calibri"/>
              </a:rPr>
              <a:t> </a:t>
            </a:r>
            <a:r>
              <a:rPr lang="en-US" sz="1800" dirty="0">
                <a:latin typeface="Calibri"/>
                <a:cs typeface="Calibri"/>
              </a:rPr>
              <a:t>landing</a:t>
            </a:r>
            <a:r>
              <a:rPr lang="en-US" sz="1800" spc="-5" dirty="0">
                <a:latin typeface="Calibri"/>
                <a:cs typeface="Calibri"/>
              </a:rPr>
              <a:t> </a:t>
            </a:r>
            <a:r>
              <a:rPr lang="en-US" sz="1800" spc="-20" dirty="0">
                <a:latin typeface="Calibri"/>
                <a:cs typeface="Calibri"/>
              </a:rPr>
              <a:t>rate</a:t>
            </a:r>
            <a:endParaRPr lang="en-US" sz="1800" dirty="0">
              <a:latin typeface="Calibri"/>
              <a:cs typeface="Calibri"/>
            </a:endParaRPr>
          </a:p>
          <a:p>
            <a:pPr marL="12700">
              <a:lnSpc>
                <a:spcPct val="100000"/>
              </a:lnSpc>
            </a:pPr>
            <a:r>
              <a:rPr lang="en-US" sz="1800" dirty="0">
                <a:latin typeface="Calibri"/>
                <a:cs typeface="Calibri"/>
              </a:rPr>
              <a:t>are</a:t>
            </a:r>
            <a:r>
              <a:rPr lang="en-US" sz="1800" spc="-25" dirty="0">
                <a:latin typeface="Calibri"/>
                <a:cs typeface="Calibri"/>
              </a:rPr>
              <a:t> </a:t>
            </a:r>
            <a:r>
              <a:rPr lang="en-US" sz="1800" dirty="0">
                <a:latin typeface="Calibri"/>
                <a:cs typeface="Calibri"/>
              </a:rPr>
              <a:t>more</a:t>
            </a:r>
            <a:r>
              <a:rPr lang="en-US" sz="1800" spc="-45" dirty="0">
                <a:latin typeface="Calibri"/>
                <a:cs typeface="Calibri"/>
              </a:rPr>
              <a:t> </a:t>
            </a:r>
            <a:r>
              <a:rPr lang="en-US" sz="1800" dirty="0">
                <a:latin typeface="Calibri"/>
                <a:cs typeface="Calibri"/>
              </a:rPr>
              <a:t>for</a:t>
            </a:r>
            <a:r>
              <a:rPr lang="en-US" sz="1800" spc="-35" dirty="0">
                <a:latin typeface="Calibri"/>
                <a:cs typeface="Calibri"/>
              </a:rPr>
              <a:t> </a:t>
            </a:r>
            <a:r>
              <a:rPr lang="en-US" sz="1800" spc="-25" dirty="0" err="1">
                <a:latin typeface="Calibri"/>
                <a:cs typeface="Calibri"/>
              </a:rPr>
              <a:t>Polar,LEO</a:t>
            </a:r>
            <a:r>
              <a:rPr lang="en-US" sz="1800" spc="-75" dirty="0">
                <a:latin typeface="Calibri"/>
                <a:cs typeface="Calibri"/>
              </a:rPr>
              <a:t> </a:t>
            </a:r>
            <a:r>
              <a:rPr lang="en-US" sz="1800" dirty="0">
                <a:latin typeface="Calibri"/>
                <a:cs typeface="Calibri"/>
              </a:rPr>
              <a:t>and</a:t>
            </a:r>
            <a:r>
              <a:rPr lang="en-US" sz="1800" spc="-25" dirty="0">
                <a:latin typeface="Calibri"/>
                <a:cs typeface="Calibri"/>
              </a:rPr>
              <a:t> </a:t>
            </a:r>
            <a:r>
              <a:rPr lang="en-US" sz="1800" spc="-20" dirty="0">
                <a:latin typeface="Calibri"/>
                <a:cs typeface="Calibri"/>
              </a:rPr>
              <a:t>ISS.</a:t>
            </a:r>
            <a:endParaRPr lang="en-US" sz="1800" dirty="0">
              <a:latin typeface="Calibri"/>
              <a:cs typeface="Calibri"/>
            </a:endParaRPr>
          </a:p>
        </p:txBody>
      </p:sp>
      <p:sp>
        <p:nvSpPr>
          <p:cNvPr id="9" name="TextBox 8">
            <a:extLst>
              <a:ext uri="{FF2B5EF4-FFF2-40B4-BE49-F238E27FC236}">
                <a16:creationId xmlns:a16="http://schemas.microsoft.com/office/drawing/2014/main" id="{8F7ADE98-7BA7-BCE0-A6B4-13E5E68AE35D}"/>
              </a:ext>
            </a:extLst>
          </p:cNvPr>
          <p:cNvSpPr txBox="1"/>
          <p:nvPr/>
        </p:nvSpPr>
        <p:spPr>
          <a:xfrm>
            <a:off x="4879340" y="4237335"/>
            <a:ext cx="6162040" cy="923330"/>
          </a:xfrm>
          <a:prstGeom prst="rect">
            <a:avLst/>
          </a:prstGeom>
          <a:noFill/>
        </p:spPr>
        <p:txBody>
          <a:bodyPr wrap="square">
            <a:spAutoFit/>
          </a:bodyPr>
          <a:lstStyle/>
          <a:p>
            <a:pPr marL="12700" marR="5080" algn="just">
              <a:lnSpc>
                <a:spcPct val="100000"/>
              </a:lnSpc>
              <a:spcBef>
                <a:spcPts val="100"/>
              </a:spcBef>
            </a:pPr>
            <a:r>
              <a:rPr lang="en-US" sz="1800" dirty="0">
                <a:latin typeface="Calibri"/>
                <a:cs typeface="Calibri"/>
              </a:rPr>
              <a:t>However</a:t>
            </a:r>
            <a:r>
              <a:rPr lang="en-US" sz="1800" spc="-60" dirty="0">
                <a:latin typeface="Calibri"/>
                <a:cs typeface="Calibri"/>
              </a:rPr>
              <a:t> </a:t>
            </a:r>
            <a:r>
              <a:rPr lang="en-US" sz="1800" dirty="0">
                <a:latin typeface="Calibri"/>
                <a:cs typeface="Calibri"/>
              </a:rPr>
              <a:t>for</a:t>
            </a:r>
            <a:r>
              <a:rPr lang="en-US" sz="1800" spc="-60" dirty="0">
                <a:latin typeface="Calibri"/>
                <a:cs typeface="Calibri"/>
              </a:rPr>
              <a:t> </a:t>
            </a:r>
            <a:r>
              <a:rPr lang="en-US" sz="1800" dirty="0">
                <a:latin typeface="Calibri"/>
                <a:cs typeface="Calibri"/>
              </a:rPr>
              <a:t>GTO</a:t>
            </a:r>
            <a:r>
              <a:rPr lang="en-US" sz="1800" spc="-75" dirty="0">
                <a:latin typeface="Calibri"/>
                <a:cs typeface="Calibri"/>
              </a:rPr>
              <a:t> </a:t>
            </a:r>
            <a:r>
              <a:rPr lang="en-US" sz="1800" dirty="0">
                <a:latin typeface="Calibri"/>
                <a:cs typeface="Calibri"/>
              </a:rPr>
              <a:t>we</a:t>
            </a:r>
            <a:r>
              <a:rPr lang="en-US" sz="1800" spc="-50" dirty="0">
                <a:latin typeface="Calibri"/>
                <a:cs typeface="Calibri"/>
              </a:rPr>
              <a:t> </a:t>
            </a:r>
            <a:r>
              <a:rPr lang="en-US" sz="1800" dirty="0">
                <a:latin typeface="Calibri"/>
                <a:cs typeface="Calibri"/>
              </a:rPr>
              <a:t>cannot</a:t>
            </a:r>
            <a:r>
              <a:rPr lang="en-US" sz="1800" spc="-40" dirty="0">
                <a:latin typeface="Calibri"/>
                <a:cs typeface="Calibri"/>
              </a:rPr>
              <a:t> </a:t>
            </a:r>
            <a:r>
              <a:rPr lang="en-US" sz="1800" dirty="0">
                <a:latin typeface="Calibri"/>
                <a:cs typeface="Calibri"/>
              </a:rPr>
              <a:t>distinguish</a:t>
            </a:r>
            <a:r>
              <a:rPr lang="en-US" sz="1800" spc="10" dirty="0">
                <a:latin typeface="Calibri"/>
                <a:cs typeface="Calibri"/>
              </a:rPr>
              <a:t> </a:t>
            </a:r>
            <a:r>
              <a:rPr lang="en-US" sz="1800" dirty="0">
                <a:latin typeface="Calibri"/>
                <a:cs typeface="Calibri"/>
              </a:rPr>
              <a:t>this</a:t>
            </a:r>
            <a:r>
              <a:rPr lang="en-US" sz="1800" spc="-55" dirty="0">
                <a:latin typeface="Calibri"/>
                <a:cs typeface="Calibri"/>
              </a:rPr>
              <a:t> </a:t>
            </a:r>
            <a:r>
              <a:rPr lang="en-US" sz="1800" dirty="0">
                <a:latin typeface="Calibri"/>
                <a:cs typeface="Calibri"/>
              </a:rPr>
              <a:t>well</a:t>
            </a:r>
            <a:r>
              <a:rPr lang="en-US" sz="1800" spc="-45" dirty="0">
                <a:latin typeface="Calibri"/>
                <a:cs typeface="Calibri"/>
              </a:rPr>
              <a:t> </a:t>
            </a:r>
            <a:r>
              <a:rPr lang="en-US" sz="1800" dirty="0">
                <a:latin typeface="Calibri"/>
                <a:cs typeface="Calibri"/>
              </a:rPr>
              <a:t>as</a:t>
            </a:r>
            <a:r>
              <a:rPr lang="en-US" sz="1800" spc="-65" dirty="0">
                <a:latin typeface="Calibri"/>
                <a:cs typeface="Calibri"/>
              </a:rPr>
              <a:t> </a:t>
            </a:r>
            <a:r>
              <a:rPr lang="en-US" sz="1800" dirty="0">
                <a:latin typeface="Calibri"/>
                <a:cs typeface="Calibri"/>
              </a:rPr>
              <a:t>both</a:t>
            </a:r>
            <a:r>
              <a:rPr lang="en-US" sz="1800" spc="-55" dirty="0">
                <a:latin typeface="Calibri"/>
                <a:cs typeface="Calibri"/>
              </a:rPr>
              <a:t> </a:t>
            </a:r>
            <a:r>
              <a:rPr lang="en-US" sz="1800" spc="-10" dirty="0">
                <a:latin typeface="Calibri"/>
                <a:cs typeface="Calibri"/>
              </a:rPr>
              <a:t>positive </a:t>
            </a:r>
            <a:r>
              <a:rPr lang="en-US" sz="1800" dirty="0">
                <a:latin typeface="Calibri"/>
                <a:cs typeface="Calibri"/>
              </a:rPr>
              <a:t>landing</a:t>
            </a:r>
            <a:r>
              <a:rPr lang="en-US" sz="1800" spc="-5" dirty="0">
                <a:latin typeface="Calibri"/>
                <a:cs typeface="Calibri"/>
              </a:rPr>
              <a:t> </a:t>
            </a:r>
            <a:r>
              <a:rPr lang="en-US" sz="1800" spc="-10" dirty="0">
                <a:latin typeface="Calibri"/>
                <a:cs typeface="Calibri"/>
              </a:rPr>
              <a:t>rate</a:t>
            </a:r>
            <a:r>
              <a:rPr lang="en-US" sz="1800" spc="-45" dirty="0">
                <a:latin typeface="Calibri"/>
                <a:cs typeface="Calibri"/>
              </a:rPr>
              <a:t> </a:t>
            </a:r>
            <a:r>
              <a:rPr lang="en-US" sz="1800" dirty="0">
                <a:latin typeface="Calibri"/>
                <a:cs typeface="Calibri"/>
              </a:rPr>
              <a:t>and</a:t>
            </a:r>
            <a:r>
              <a:rPr lang="en-US" sz="1800" spc="-30" dirty="0">
                <a:latin typeface="Calibri"/>
                <a:cs typeface="Calibri"/>
              </a:rPr>
              <a:t> </a:t>
            </a:r>
            <a:r>
              <a:rPr lang="en-US" sz="1800" spc="-10" dirty="0">
                <a:latin typeface="Calibri"/>
                <a:cs typeface="Calibri"/>
              </a:rPr>
              <a:t>negative</a:t>
            </a:r>
            <a:r>
              <a:rPr lang="en-US" sz="1800" spc="-30" dirty="0">
                <a:latin typeface="Calibri"/>
                <a:cs typeface="Calibri"/>
              </a:rPr>
              <a:t> </a:t>
            </a:r>
            <a:r>
              <a:rPr lang="en-US" sz="1800" spc="-10" dirty="0">
                <a:latin typeface="Calibri"/>
                <a:cs typeface="Calibri"/>
              </a:rPr>
              <a:t>landing(unsuccessful</a:t>
            </a:r>
            <a:r>
              <a:rPr lang="en-US" sz="1800" spc="35" dirty="0">
                <a:latin typeface="Calibri"/>
                <a:cs typeface="Calibri"/>
              </a:rPr>
              <a:t> </a:t>
            </a:r>
            <a:r>
              <a:rPr lang="en-US" sz="1800" dirty="0">
                <a:latin typeface="Calibri"/>
                <a:cs typeface="Calibri"/>
              </a:rPr>
              <a:t>mission)</a:t>
            </a:r>
            <a:r>
              <a:rPr lang="en-US" sz="1800" spc="-40" dirty="0">
                <a:latin typeface="Calibri"/>
                <a:cs typeface="Calibri"/>
              </a:rPr>
              <a:t> </a:t>
            </a:r>
            <a:r>
              <a:rPr lang="en-US" sz="1800" dirty="0">
                <a:latin typeface="Calibri"/>
                <a:cs typeface="Calibri"/>
              </a:rPr>
              <a:t>are</a:t>
            </a:r>
            <a:r>
              <a:rPr lang="en-US" sz="1800" spc="-65" dirty="0">
                <a:latin typeface="Calibri"/>
                <a:cs typeface="Calibri"/>
              </a:rPr>
              <a:t> </a:t>
            </a:r>
            <a:r>
              <a:rPr lang="en-US" sz="1800" spc="-20" dirty="0">
                <a:latin typeface="Calibri"/>
                <a:cs typeface="Calibri"/>
              </a:rPr>
              <a:t>both </a:t>
            </a:r>
            <a:r>
              <a:rPr lang="en-US" sz="1800" dirty="0">
                <a:latin typeface="Calibri"/>
                <a:cs typeface="Calibri"/>
              </a:rPr>
              <a:t>there</a:t>
            </a:r>
            <a:r>
              <a:rPr lang="en-US" sz="1800" spc="-60" dirty="0">
                <a:latin typeface="Calibri"/>
                <a:cs typeface="Calibri"/>
              </a:rPr>
              <a:t> </a:t>
            </a:r>
            <a:r>
              <a:rPr lang="en-US" sz="1800" spc="-20" dirty="0">
                <a:latin typeface="Calibri"/>
                <a:cs typeface="Calibri"/>
              </a:rPr>
              <a:t>here.</a:t>
            </a:r>
            <a:endParaRPr lang="en-US" sz="1800" dirty="0">
              <a:latin typeface="Calibri"/>
              <a:cs typeface="Calibri"/>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object 5">
            <a:extLst>
              <a:ext uri="{FF2B5EF4-FFF2-40B4-BE49-F238E27FC236}">
                <a16:creationId xmlns:a16="http://schemas.microsoft.com/office/drawing/2014/main" id="{8582EE35-6E09-CE80-335D-50906788B46D}"/>
              </a:ext>
            </a:extLst>
          </p:cNvPr>
          <p:cNvPicPr/>
          <p:nvPr/>
        </p:nvPicPr>
        <p:blipFill>
          <a:blip r:embed="rId3" cstate="print"/>
          <a:stretch>
            <a:fillRect/>
          </a:stretch>
        </p:blipFill>
        <p:spPr>
          <a:xfrm>
            <a:off x="5118101" y="1426464"/>
            <a:ext cx="6507479" cy="2002536"/>
          </a:xfrm>
          <a:prstGeom prst="rect">
            <a:avLst/>
          </a:prstGeom>
        </p:spPr>
      </p:pic>
      <p:sp>
        <p:nvSpPr>
          <p:cNvPr id="7" name="TextBox 6">
            <a:extLst>
              <a:ext uri="{FF2B5EF4-FFF2-40B4-BE49-F238E27FC236}">
                <a16:creationId xmlns:a16="http://schemas.microsoft.com/office/drawing/2014/main" id="{18651E38-5C40-B137-6AF7-F879C54C69F4}"/>
              </a:ext>
            </a:extLst>
          </p:cNvPr>
          <p:cNvSpPr txBox="1"/>
          <p:nvPr/>
        </p:nvSpPr>
        <p:spPr>
          <a:xfrm>
            <a:off x="5189611" y="4243755"/>
            <a:ext cx="6096000" cy="369332"/>
          </a:xfrm>
          <a:prstGeom prst="rect">
            <a:avLst/>
          </a:prstGeom>
          <a:noFill/>
        </p:spPr>
        <p:txBody>
          <a:bodyPr wrap="square">
            <a:spAutoFit/>
          </a:bodyPr>
          <a:lstStyle/>
          <a:p>
            <a:pPr marL="12700">
              <a:lnSpc>
                <a:spcPct val="100000"/>
              </a:lnSpc>
              <a:spcBef>
                <a:spcPts val="100"/>
              </a:spcBef>
            </a:pPr>
            <a:r>
              <a:rPr lang="en-US" sz="1800" dirty="0">
                <a:latin typeface="Calibri"/>
                <a:cs typeface="Calibri"/>
              </a:rPr>
              <a:t>Success rate increases from 2013 to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object 4">
            <a:extLst>
              <a:ext uri="{FF2B5EF4-FFF2-40B4-BE49-F238E27FC236}">
                <a16:creationId xmlns:a16="http://schemas.microsoft.com/office/drawing/2014/main" id="{0A465F06-AA54-BE35-47ED-17D132B01180}"/>
              </a:ext>
            </a:extLst>
          </p:cNvPr>
          <p:cNvPicPr/>
          <p:nvPr/>
        </p:nvPicPr>
        <p:blipFill>
          <a:blip r:embed="rId3" cstate="print"/>
          <a:stretch>
            <a:fillRect/>
          </a:stretch>
        </p:blipFill>
        <p:spPr>
          <a:xfrm>
            <a:off x="942223" y="2987387"/>
            <a:ext cx="10171176" cy="22098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object 4">
            <a:extLst>
              <a:ext uri="{FF2B5EF4-FFF2-40B4-BE49-F238E27FC236}">
                <a16:creationId xmlns:a16="http://schemas.microsoft.com/office/drawing/2014/main" id="{6EDB5C36-25E8-E344-F9A8-C2505952F6CC}"/>
              </a:ext>
            </a:extLst>
          </p:cNvPr>
          <p:cNvPicPr/>
          <p:nvPr/>
        </p:nvPicPr>
        <p:blipFill>
          <a:blip r:embed="rId3" cstate="print"/>
          <a:stretch>
            <a:fillRect/>
          </a:stretch>
        </p:blipFill>
        <p:spPr>
          <a:xfrm>
            <a:off x="770011" y="2982659"/>
            <a:ext cx="11375136" cy="319430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object 4">
            <a:extLst>
              <a:ext uri="{FF2B5EF4-FFF2-40B4-BE49-F238E27FC236}">
                <a16:creationId xmlns:a16="http://schemas.microsoft.com/office/drawing/2014/main" id="{EC7D1AAA-B251-E120-79DB-F96916400F46}"/>
              </a:ext>
            </a:extLst>
          </p:cNvPr>
          <p:cNvPicPr/>
          <p:nvPr/>
        </p:nvPicPr>
        <p:blipFill>
          <a:blip r:embed="rId3" cstate="print"/>
          <a:stretch>
            <a:fillRect/>
          </a:stretch>
        </p:blipFill>
        <p:spPr>
          <a:xfrm>
            <a:off x="893064" y="3116072"/>
            <a:ext cx="10405872" cy="143865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object 4">
            <a:extLst>
              <a:ext uri="{FF2B5EF4-FFF2-40B4-BE49-F238E27FC236}">
                <a16:creationId xmlns:a16="http://schemas.microsoft.com/office/drawing/2014/main" id="{9FCD6B5E-29E7-7141-BAE2-DE9118F7463B}"/>
              </a:ext>
            </a:extLst>
          </p:cNvPr>
          <p:cNvPicPr/>
          <p:nvPr/>
        </p:nvPicPr>
        <p:blipFill>
          <a:blip r:embed="rId3" cstate="print"/>
          <a:stretch>
            <a:fillRect/>
          </a:stretch>
        </p:blipFill>
        <p:spPr>
          <a:xfrm>
            <a:off x="770010" y="3429000"/>
            <a:ext cx="11122152" cy="157581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object 5">
            <a:extLst>
              <a:ext uri="{FF2B5EF4-FFF2-40B4-BE49-F238E27FC236}">
                <a16:creationId xmlns:a16="http://schemas.microsoft.com/office/drawing/2014/main" id="{599C383F-1E12-AB3C-137A-148CEE974773}"/>
              </a:ext>
            </a:extLst>
          </p:cNvPr>
          <p:cNvPicPr/>
          <p:nvPr/>
        </p:nvPicPr>
        <p:blipFill>
          <a:blip r:embed="rId3" cstate="print"/>
          <a:stretch>
            <a:fillRect/>
          </a:stretch>
        </p:blipFill>
        <p:spPr>
          <a:xfrm>
            <a:off x="770010" y="3162075"/>
            <a:ext cx="11018520" cy="152704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object 4">
            <a:extLst>
              <a:ext uri="{FF2B5EF4-FFF2-40B4-BE49-F238E27FC236}">
                <a16:creationId xmlns:a16="http://schemas.microsoft.com/office/drawing/2014/main" id="{47849A11-CEF3-3796-0117-15F514F52570}"/>
              </a:ext>
            </a:extLst>
          </p:cNvPr>
          <p:cNvPicPr/>
          <p:nvPr/>
        </p:nvPicPr>
        <p:blipFill>
          <a:blip r:embed="rId3" cstate="print"/>
          <a:stretch>
            <a:fillRect/>
          </a:stretch>
        </p:blipFill>
        <p:spPr>
          <a:xfrm>
            <a:off x="497332" y="3812320"/>
            <a:ext cx="11420856" cy="969263"/>
          </a:xfrm>
          <a:prstGeom prst="rect">
            <a:avLst/>
          </a:prstGeom>
        </p:spPr>
      </p:pic>
      <p:sp>
        <p:nvSpPr>
          <p:cNvPr id="6" name="TextBox 5">
            <a:extLst>
              <a:ext uri="{FF2B5EF4-FFF2-40B4-BE49-F238E27FC236}">
                <a16:creationId xmlns:a16="http://schemas.microsoft.com/office/drawing/2014/main" id="{DD859E5F-C812-A448-6E41-FC537FDD69CA}"/>
              </a:ext>
            </a:extLst>
          </p:cNvPr>
          <p:cNvSpPr txBox="1"/>
          <p:nvPr/>
        </p:nvSpPr>
        <p:spPr>
          <a:xfrm>
            <a:off x="1036320" y="5173791"/>
            <a:ext cx="6096000" cy="369332"/>
          </a:xfrm>
          <a:prstGeom prst="rect">
            <a:avLst/>
          </a:prstGeom>
          <a:noFill/>
        </p:spPr>
        <p:txBody>
          <a:bodyPr wrap="square">
            <a:spAutoFit/>
          </a:bodyPr>
          <a:lstStyle/>
          <a:p>
            <a:r>
              <a:rPr lang="fr-FR" sz="1800" dirty="0">
                <a:latin typeface="Malgun Gothic"/>
                <a:cs typeface="Malgun Gothic"/>
              </a:rPr>
              <a:t>JCSAT-</a:t>
            </a:r>
            <a:r>
              <a:rPr lang="fr-FR" sz="1800" spc="-25" dirty="0">
                <a:latin typeface="Malgun Gothic"/>
                <a:cs typeface="Malgun Gothic"/>
              </a:rPr>
              <a:t>14,</a:t>
            </a:r>
            <a:r>
              <a:rPr lang="fr-FR" sz="1800" spc="-285" dirty="0">
                <a:latin typeface="Malgun Gothic"/>
                <a:cs typeface="Malgun Gothic"/>
              </a:rPr>
              <a:t> </a:t>
            </a:r>
            <a:r>
              <a:rPr lang="fr-FR" sz="1800" spc="-45" dirty="0">
                <a:latin typeface="Calibri"/>
                <a:cs typeface="Calibri"/>
              </a:rPr>
              <a:t>JCSAT-</a:t>
            </a:r>
            <a:r>
              <a:rPr lang="fr-FR" sz="1800" dirty="0">
                <a:latin typeface="Calibri"/>
                <a:cs typeface="Calibri"/>
              </a:rPr>
              <a:t>16</a:t>
            </a:r>
            <a:r>
              <a:rPr lang="fr-FR" sz="1800" spc="5" dirty="0">
                <a:latin typeface="Calibri"/>
                <a:cs typeface="Calibri"/>
              </a:rPr>
              <a:t> </a:t>
            </a:r>
            <a:r>
              <a:rPr lang="fr-FR" sz="1800" dirty="0">
                <a:latin typeface="Calibri"/>
                <a:cs typeface="Calibri"/>
              </a:rPr>
              <a:t>,</a:t>
            </a:r>
            <a:r>
              <a:rPr lang="fr-FR" sz="1800" spc="-5" dirty="0">
                <a:latin typeface="Calibri"/>
                <a:cs typeface="Calibri"/>
              </a:rPr>
              <a:t> </a:t>
            </a:r>
            <a:r>
              <a:rPr lang="fr-FR" sz="1800" spc="-10" dirty="0">
                <a:latin typeface="Calibri"/>
                <a:cs typeface="Calibri"/>
              </a:rPr>
              <a:t>SES-</a:t>
            </a:r>
            <a:r>
              <a:rPr lang="fr-FR" sz="1800" dirty="0">
                <a:latin typeface="Calibri"/>
                <a:cs typeface="Calibri"/>
              </a:rPr>
              <a:t>10</a:t>
            </a:r>
            <a:r>
              <a:rPr lang="fr-FR" sz="1800" spc="-5" dirty="0">
                <a:latin typeface="Calibri"/>
                <a:cs typeface="Calibri"/>
              </a:rPr>
              <a:t> </a:t>
            </a:r>
            <a:r>
              <a:rPr lang="fr-FR" sz="1800" dirty="0">
                <a:latin typeface="Calibri"/>
                <a:cs typeface="Calibri"/>
              </a:rPr>
              <a:t>, </a:t>
            </a:r>
            <a:r>
              <a:rPr lang="fr-FR" sz="1800" spc="-20" dirty="0">
                <a:latin typeface="Calibri"/>
                <a:cs typeface="Calibri"/>
              </a:rPr>
              <a:t>SES-</a:t>
            </a:r>
            <a:r>
              <a:rPr lang="fr-FR" sz="1800" dirty="0">
                <a:latin typeface="Calibri"/>
                <a:cs typeface="Calibri"/>
              </a:rPr>
              <a:t>11</a:t>
            </a:r>
            <a:r>
              <a:rPr lang="fr-FR" sz="1800" spc="15" dirty="0">
                <a:latin typeface="Calibri"/>
                <a:cs typeface="Calibri"/>
              </a:rPr>
              <a:t> </a:t>
            </a:r>
            <a:r>
              <a:rPr lang="fr-FR" sz="1800" dirty="0">
                <a:latin typeface="Calibri"/>
                <a:cs typeface="Calibri"/>
              </a:rPr>
              <a:t>/</a:t>
            </a:r>
            <a:r>
              <a:rPr lang="fr-FR" sz="1800" spc="-10" dirty="0">
                <a:latin typeface="Calibri"/>
                <a:cs typeface="Calibri"/>
              </a:rPr>
              <a:t> </a:t>
            </a:r>
            <a:r>
              <a:rPr lang="fr-FR" sz="1800" dirty="0" err="1">
                <a:latin typeface="Calibri"/>
                <a:cs typeface="Calibri"/>
              </a:rPr>
              <a:t>EchoStar</a:t>
            </a:r>
            <a:r>
              <a:rPr lang="fr-FR" sz="1800" spc="-20" dirty="0">
                <a:latin typeface="Calibri"/>
                <a:cs typeface="Calibri"/>
              </a:rPr>
              <a:t> 105</a:t>
            </a:r>
            <a:endParaRPr lang="en-IN"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082785"/>
            <a:ext cx="7469480" cy="297039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t>This analysis leverages several web and data technologies to perform both visual and statistical evaluations of Falcon 9 rocket launches. Using tools such as Python, SQL, Folium, Dash, and Seaborn, we explored historical SpaceX launch data obtained from the SpaceX API and Wikipedia. To predict launch and landing outcomes, we trained four machine learning models: Logistic Regression, Decision Tree Classifier, K-Nearest Neighbors (KNN), and Support Vector Machine (SVM). Among these, Logistic Regression, KNN, and SVM delivered the best performance, achieving an accuracy of approximately 84%. These models enhance our ability to anticipate the likelihood of a launch or landing failure with improved precision.</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object 5">
            <a:extLst>
              <a:ext uri="{FF2B5EF4-FFF2-40B4-BE49-F238E27FC236}">
                <a16:creationId xmlns:a16="http://schemas.microsoft.com/office/drawing/2014/main" id="{359E7FF4-F138-1EC8-F306-D22FE35EFB21}"/>
              </a:ext>
            </a:extLst>
          </p:cNvPr>
          <p:cNvPicPr/>
          <p:nvPr/>
        </p:nvPicPr>
        <p:blipFill>
          <a:blip r:embed="rId3" cstate="print"/>
          <a:stretch>
            <a:fillRect/>
          </a:stretch>
        </p:blipFill>
        <p:spPr>
          <a:xfrm>
            <a:off x="770011" y="2928620"/>
            <a:ext cx="9580880" cy="1490980"/>
          </a:xfrm>
          <a:prstGeom prst="rect">
            <a:avLst/>
          </a:prstGeom>
        </p:spPr>
      </p:pic>
      <p:sp>
        <p:nvSpPr>
          <p:cNvPr id="6" name="TextBox 5">
            <a:extLst>
              <a:ext uri="{FF2B5EF4-FFF2-40B4-BE49-F238E27FC236}">
                <a16:creationId xmlns:a16="http://schemas.microsoft.com/office/drawing/2014/main" id="{FB26675D-DB2B-024E-A391-972A1F2C638F}"/>
              </a:ext>
            </a:extLst>
          </p:cNvPr>
          <p:cNvSpPr txBox="1"/>
          <p:nvPr/>
        </p:nvSpPr>
        <p:spPr>
          <a:xfrm>
            <a:off x="1300480" y="4876800"/>
            <a:ext cx="518160" cy="369332"/>
          </a:xfrm>
          <a:prstGeom prst="rect">
            <a:avLst/>
          </a:prstGeom>
          <a:noFill/>
        </p:spPr>
        <p:txBody>
          <a:bodyPr wrap="square" rtlCol="0">
            <a:spAutoFit/>
          </a:bodyPr>
          <a:lstStyle/>
          <a:p>
            <a:r>
              <a:rPr lang="en-IN" dirty="0"/>
              <a:t>71</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object 4">
            <a:extLst>
              <a:ext uri="{FF2B5EF4-FFF2-40B4-BE49-F238E27FC236}">
                <a16:creationId xmlns:a16="http://schemas.microsoft.com/office/drawing/2014/main" id="{5DF54EBD-3470-DC76-2B92-BD1CB20AD2C9}"/>
              </a:ext>
            </a:extLst>
          </p:cNvPr>
          <p:cNvPicPr/>
          <p:nvPr/>
        </p:nvPicPr>
        <p:blipFill>
          <a:blip r:embed="rId3" cstate="print"/>
          <a:stretch>
            <a:fillRect/>
          </a:stretch>
        </p:blipFill>
        <p:spPr>
          <a:xfrm>
            <a:off x="918404" y="2972646"/>
            <a:ext cx="9448800" cy="334670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2442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object 4">
            <a:extLst>
              <a:ext uri="{FF2B5EF4-FFF2-40B4-BE49-F238E27FC236}">
                <a16:creationId xmlns:a16="http://schemas.microsoft.com/office/drawing/2014/main" id="{EE0525A3-7975-FD01-B1D6-A156A917D956}"/>
              </a:ext>
            </a:extLst>
          </p:cNvPr>
          <p:cNvPicPr/>
          <p:nvPr/>
        </p:nvPicPr>
        <p:blipFill>
          <a:blip r:embed="rId3" cstate="print"/>
          <a:stretch>
            <a:fillRect/>
          </a:stretch>
        </p:blipFill>
        <p:spPr>
          <a:xfrm>
            <a:off x="866766" y="3776980"/>
            <a:ext cx="10555224" cy="1112520"/>
          </a:xfrm>
          <a:prstGeom prst="rect">
            <a:avLst/>
          </a:prstGeom>
        </p:spPr>
      </p:pic>
      <p:pic>
        <p:nvPicPr>
          <p:cNvPr id="6" name="table">
            <a:extLst>
              <a:ext uri="{FF2B5EF4-FFF2-40B4-BE49-F238E27FC236}">
                <a16:creationId xmlns:a16="http://schemas.microsoft.com/office/drawing/2014/main" id="{31374D3E-B2D9-B8D5-B83C-E699E7B5912D}"/>
              </a:ext>
            </a:extLst>
          </p:cNvPr>
          <p:cNvPicPr>
            <a:picLocks noChangeAspect="1"/>
          </p:cNvPicPr>
          <p:nvPr/>
        </p:nvPicPr>
        <p:blipFill>
          <a:blip r:embed="rId4"/>
          <a:stretch>
            <a:fillRect/>
          </a:stretch>
        </p:blipFill>
        <p:spPr>
          <a:xfrm>
            <a:off x="1208087" y="5227666"/>
            <a:ext cx="5163185" cy="4597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object 4">
            <a:extLst>
              <a:ext uri="{FF2B5EF4-FFF2-40B4-BE49-F238E27FC236}">
                <a16:creationId xmlns:a16="http://schemas.microsoft.com/office/drawing/2014/main" id="{AE5A87DC-E15E-246A-546C-88BEFA3BC3A5}"/>
              </a:ext>
            </a:extLst>
          </p:cNvPr>
          <p:cNvPicPr/>
          <p:nvPr/>
        </p:nvPicPr>
        <p:blipFill>
          <a:blip r:embed="rId3" cstate="print"/>
          <a:stretch>
            <a:fillRect/>
          </a:stretch>
        </p:blipFill>
        <p:spPr>
          <a:xfrm>
            <a:off x="237744" y="4196589"/>
            <a:ext cx="11954256" cy="122834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t>Launch</a:t>
            </a:r>
            <a:r>
              <a:rPr lang="en-IN" spc="-95" dirty="0"/>
              <a:t> </a:t>
            </a:r>
            <a:r>
              <a:rPr lang="en-IN" dirty="0"/>
              <a:t>Sites</a:t>
            </a:r>
            <a:r>
              <a:rPr lang="en-IN" spc="-105" dirty="0"/>
              <a:t> </a:t>
            </a:r>
            <a:r>
              <a:rPr lang="en-IN" spc="-10" dirty="0"/>
              <a:t>Markers</a:t>
            </a:r>
            <a:endParaRPr lang="en-US" dirty="0">
              <a:solidFill>
                <a:srgbClr val="0B49CB"/>
              </a:solidFill>
              <a:latin typeface="Abadi"/>
            </a:endParaRPr>
          </a:p>
        </p:txBody>
      </p:sp>
      <p:pic>
        <p:nvPicPr>
          <p:cNvPr id="4" name="object 7">
            <a:extLst>
              <a:ext uri="{FF2B5EF4-FFF2-40B4-BE49-F238E27FC236}">
                <a16:creationId xmlns:a16="http://schemas.microsoft.com/office/drawing/2014/main" id="{D98A4B8B-7EC8-1D83-E844-E098989CB85D}"/>
              </a:ext>
            </a:extLst>
          </p:cNvPr>
          <p:cNvPicPr/>
          <p:nvPr/>
        </p:nvPicPr>
        <p:blipFill>
          <a:blip r:embed="rId3" cstate="print"/>
          <a:stretch>
            <a:fillRect/>
          </a:stretch>
        </p:blipFill>
        <p:spPr>
          <a:xfrm>
            <a:off x="770011" y="3349432"/>
            <a:ext cx="5044440" cy="231038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Mark</a:t>
            </a:r>
            <a:r>
              <a:rPr lang="en-US" spc="-50" dirty="0"/>
              <a:t> </a:t>
            </a:r>
            <a:r>
              <a:rPr lang="en-US" dirty="0"/>
              <a:t>the</a:t>
            </a:r>
            <a:r>
              <a:rPr lang="en-US" spc="-45" dirty="0"/>
              <a:t> </a:t>
            </a:r>
            <a:r>
              <a:rPr lang="en-US" dirty="0"/>
              <a:t>Success/Failed</a:t>
            </a:r>
            <a:r>
              <a:rPr lang="en-US" spc="-20" dirty="0"/>
              <a:t> </a:t>
            </a:r>
            <a:r>
              <a:rPr lang="en-US" dirty="0"/>
              <a:t>Launches</a:t>
            </a:r>
            <a:r>
              <a:rPr lang="en-US" spc="-75" dirty="0"/>
              <a:t> </a:t>
            </a:r>
            <a:r>
              <a:rPr lang="en-US" dirty="0"/>
              <a:t>for</a:t>
            </a:r>
            <a:r>
              <a:rPr lang="en-US" spc="-45" dirty="0"/>
              <a:t> </a:t>
            </a:r>
            <a:r>
              <a:rPr lang="en-US" dirty="0"/>
              <a:t>Each</a:t>
            </a:r>
            <a:r>
              <a:rPr lang="en-US" spc="-5" dirty="0"/>
              <a:t> </a:t>
            </a:r>
            <a:r>
              <a:rPr lang="en-US" dirty="0"/>
              <a:t>Site</a:t>
            </a:r>
            <a:r>
              <a:rPr lang="en-US" spc="-50" dirty="0"/>
              <a:t> </a:t>
            </a:r>
            <a:r>
              <a:rPr lang="en-US" dirty="0"/>
              <a:t>on</a:t>
            </a:r>
            <a:r>
              <a:rPr lang="en-US" spc="-20" dirty="0"/>
              <a:t> </a:t>
            </a:r>
            <a:r>
              <a:rPr lang="en-US" dirty="0"/>
              <a:t>the</a:t>
            </a:r>
            <a:r>
              <a:rPr lang="en-US" spc="-45" dirty="0"/>
              <a:t> </a:t>
            </a:r>
            <a:r>
              <a:rPr lang="en-US" spc="-25" dirty="0"/>
              <a:t>Map</a:t>
            </a:r>
            <a:endParaRPr lang="en-US" dirty="0">
              <a:solidFill>
                <a:srgbClr val="0B49CB"/>
              </a:solidFill>
              <a:latin typeface="Abadi"/>
            </a:endParaRPr>
          </a:p>
        </p:txBody>
      </p:sp>
      <p:pic>
        <p:nvPicPr>
          <p:cNvPr id="2" name="object 4">
            <a:extLst>
              <a:ext uri="{FF2B5EF4-FFF2-40B4-BE49-F238E27FC236}">
                <a16:creationId xmlns:a16="http://schemas.microsoft.com/office/drawing/2014/main" id="{072E375A-A488-F66C-3BF6-9D4FC99C7882}"/>
              </a:ext>
            </a:extLst>
          </p:cNvPr>
          <p:cNvPicPr/>
          <p:nvPr/>
        </p:nvPicPr>
        <p:blipFill>
          <a:blip r:embed="rId3" cstate="print"/>
          <a:stretch>
            <a:fillRect/>
          </a:stretch>
        </p:blipFill>
        <p:spPr>
          <a:xfrm>
            <a:off x="276352" y="4866231"/>
            <a:ext cx="4173728" cy="1665223"/>
          </a:xfrm>
          <a:prstGeom prst="rect">
            <a:avLst/>
          </a:prstGeom>
        </p:spPr>
      </p:pic>
      <p:sp>
        <p:nvSpPr>
          <p:cNvPr id="6" name="TextBox 5">
            <a:extLst>
              <a:ext uri="{FF2B5EF4-FFF2-40B4-BE49-F238E27FC236}">
                <a16:creationId xmlns:a16="http://schemas.microsoft.com/office/drawing/2014/main" id="{DF16F59D-7382-441C-496A-86A3345E82B3}"/>
              </a:ext>
            </a:extLst>
          </p:cNvPr>
          <p:cNvSpPr txBox="1"/>
          <p:nvPr/>
        </p:nvSpPr>
        <p:spPr>
          <a:xfrm>
            <a:off x="4943738" y="5069945"/>
            <a:ext cx="6096000" cy="710707"/>
          </a:xfrm>
          <a:prstGeom prst="rect">
            <a:avLst/>
          </a:prstGeom>
          <a:noFill/>
        </p:spPr>
        <p:txBody>
          <a:bodyPr wrap="square">
            <a:spAutoFit/>
          </a:bodyPr>
          <a:lstStyle/>
          <a:p>
            <a:pPr>
              <a:lnSpc>
                <a:spcPct val="115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The color-coded markers show that CCAFS SLC-40 launch site has a relatively high success rate compared to others.</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084971" y="577962"/>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Calculate</a:t>
            </a:r>
            <a:r>
              <a:rPr lang="en-US" spc="-45" dirty="0"/>
              <a:t> </a:t>
            </a:r>
            <a:r>
              <a:rPr lang="en-US" dirty="0"/>
              <a:t>the</a:t>
            </a:r>
            <a:r>
              <a:rPr lang="en-US" spc="-65" dirty="0"/>
              <a:t> </a:t>
            </a:r>
            <a:r>
              <a:rPr lang="en-US" dirty="0"/>
              <a:t>distances</a:t>
            </a:r>
            <a:r>
              <a:rPr lang="en-US" spc="-40" dirty="0"/>
              <a:t> </a:t>
            </a:r>
            <a:r>
              <a:rPr lang="en-US" dirty="0"/>
              <a:t>between</a:t>
            </a:r>
            <a:r>
              <a:rPr lang="en-US" spc="-45" dirty="0"/>
              <a:t> </a:t>
            </a:r>
            <a:r>
              <a:rPr lang="en-US" dirty="0"/>
              <a:t>a</a:t>
            </a:r>
            <a:r>
              <a:rPr lang="en-US" spc="-65" dirty="0"/>
              <a:t> </a:t>
            </a:r>
            <a:r>
              <a:rPr lang="en-US" dirty="0"/>
              <a:t>launch</a:t>
            </a:r>
            <a:r>
              <a:rPr lang="en-US" spc="-65" dirty="0"/>
              <a:t> </a:t>
            </a:r>
            <a:r>
              <a:rPr lang="en-US" dirty="0"/>
              <a:t>site</a:t>
            </a:r>
            <a:r>
              <a:rPr lang="en-US" spc="-40" dirty="0"/>
              <a:t> </a:t>
            </a:r>
            <a:r>
              <a:rPr lang="en-US" dirty="0"/>
              <a:t>to</a:t>
            </a:r>
            <a:r>
              <a:rPr lang="en-US" spc="-65" dirty="0"/>
              <a:t> </a:t>
            </a:r>
            <a:r>
              <a:rPr lang="en-US" dirty="0"/>
              <a:t>its</a:t>
            </a:r>
            <a:r>
              <a:rPr lang="en-US" spc="-65" dirty="0"/>
              <a:t> </a:t>
            </a:r>
            <a:r>
              <a:rPr lang="en-US" spc="-10" dirty="0"/>
              <a:t>proximities</a:t>
            </a:r>
            <a:endParaRPr lang="en-US" dirty="0">
              <a:solidFill>
                <a:srgbClr val="0B49CB"/>
              </a:solidFill>
              <a:latin typeface="Abadi"/>
            </a:endParaRPr>
          </a:p>
        </p:txBody>
      </p:sp>
      <p:pic>
        <p:nvPicPr>
          <p:cNvPr id="2" name="object 6">
            <a:extLst>
              <a:ext uri="{FF2B5EF4-FFF2-40B4-BE49-F238E27FC236}">
                <a16:creationId xmlns:a16="http://schemas.microsoft.com/office/drawing/2014/main" id="{EF68A7C7-B0A2-AE3E-D2CE-89A20A347416}"/>
              </a:ext>
            </a:extLst>
          </p:cNvPr>
          <p:cNvPicPr/>
          <p:nvPr/>
        </p:nvPicPr>
        <p:blipFill>
          <a:blip r:embed="rId3" cstate="print"/>
          <a:stretch>
            <a:fillRect/>
          </a:stretch>
        </p:blipFill>
        <p:spPr>
          <a:xfrm>
            <a:off x="433324" y="4175439"/>
            <a:ext cx="3867912" cy="1850134"/>
          </a:xfrm>
          <a:prstGeom prst="rect">
            <a:avLst/>
          </a:prstGeom>
        </p:spPr>
      </p:pic>
      <p:sp>
        <p:nvSpPr>
          <p:cNvPr id="6" name="TextBox 5">
            <a:extLst>
              <a:ext uri="{FF2B5EF4-FFF2-40B4-BE49-F238E27FC236}">
                <a16:creationId xmlns:a16="http://schemas.microsoft.com/office/drawing/2014/main" id="{C6647BD4-68C4-1563-8F9B-E9AE4DAEAB1B}"/>
              </a:ext>
            </a:extLst>
          </p:cNvPr>
          <p:cNvSpPr txBox="1"/>
          <p:nvPr/>
        </p:nvSpPr>
        <p:spPr>
          <a:xfrm>
            <a:off x="5170523" y="4175439"/>
            <a:ext cx="6096000" cy="1409873"/>
          </a:xfrm>
          <a:prstGeom prst="rect">
            <a:avLst/>
          </a:prstGeom>
          <a:noFill/>
        </p:spPr>
        <p:txBody>
          <a:bodyPr wrap="square">
            <a:spAutoFit/>
          </a:bodyPr>
          <a:lstStyle/>
          <a:p>
            <a:pPr marL="228600">
              <a:lnSpc>
                <a:spcPct val="115000"/>
              </a:lnSpc>
              <a:spcAft>
                <a:spcPts val="800"/>
              </a:spcAft>
              <a:buNone/>
            </a:pPr>
            <a:r>
              <a:rPr lang="en-IN" sz="1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Launch sites are located near railways for easy transportation of equipment.</a:t>
            </a:r>
            <a:endParaRPr lang="en-IN" sz="2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15000"/>
              </a:lnSpc>
              <a:spcAft>
                <a:spcPts val="800"/>
              </a:spcAft>
              <a:buNone/>
            </a:pPr>
            <a:r>
              <a:rPr lang="en-IN" sz="1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They are also close to highways for logistical convenience.</a:t>
            </a:r>
            <a:endParaRPr lang="en-IN" sz="2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15000"/>
              </a:lnSpc>
              <a:spcAft>
                <a:spcPts val="800"/>
              </a:spcAft>
              <a:buNone/>
            </a:pPr>
            <a:r>
              <a:rPr lang="en-IN" sz="1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Proximity to coastlines supports safe rocket trajectory and recovery.</a:t>
            </a:r>
            <a:endParaRPr lang="en-IN" sz="2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15000"/>
              </a:lnSpc>
              <a:spcAft>
                <a:spcPts val="800"/>
              </a:spcAft>
              <a:buNone/>
            </a:pPr>
            <a:r>
              <a:rPr lang="en-IN" sz="1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Sites are placed away from cities to ensure safety during launches.</a:t>
            </a:r>
            <a:endParaRPr lang="en-IN" sz="2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t>SpaceX</a:t>
            </a:r>
            <a:r>
              <a:rPr lang="en-IN" spc="-110" dirty="0"/>
              <a:t> </a:t>
            </a:r>
            <a:r>
              <a:rPr lang="en-IN" dirty="0"/>
              <a:t>Launch</a:t>
            </a:r>
            <a:r>
              <a:rPr lang="en-IN" spc="-125" dirty="0"/>
              <a:t> </a:t>
            </a:r>
            <a:r>
              <a:rPr lang="en-IN" dirty="0"/>
              <a:t>Records</a:t>
            </a:r>
            <a:r>
              <a:rPr lang="en-IN" spc="-105" dirty="0"/>
              <a:t> </a:t>
            </a:r>
            <a:r>
              <a:rPr lang="en-IN" spc="-10" dirty="0"/>
              <a:t>Dashboard</a:t>
            </a:r>
            <a:endParaRPr lang="en-US" dirty="0">
              <a:solidFill>
                <a:srgbClr val="0B49CB"/>
              </a:solidFill>
              <a:latin typeface="Abadi"/>
            </a:endParaRPr>
          </a:p>
        </p:txBody>
      </p:sp>
      <p:pic>
        <p:nvPicPr>
          <p:cNvPr id="2" name="object 4">
            <a:extLst>
              <a:ext uri="{FF2B5EF4-FFF2-40B4-BE49-F238E27FC236}">
                <a16:creationId xmlns:a16="http://schemas.microsoft.com/office/drawing/2014/main" id="{895E2D9B-A42E-CB1F-A545-E5812D977CCF}"/>
              </a:ext>
            </a:extLst>
          </p:cNvPr>
          <p:cNvPicPr/>
          <p:nvPr/>
        </p:nvPicPr>
        <p:blipFill>
          <a:blip r:embed="rId3" cstate="print"/>
          <a:stretch>
            <a:fillRect/>
          </a:stretch>
        </p:blipFill>
        <p:spPr>
          <a:xfrm>
            <a:off x="20797" y="4473443"/>
            <a:ext cx="6912864" cy="1953768"/>
          </a:xfrm>
          <a:prstGeom prst="rect">
            <a:avLst/>
          </a:prstGeom>
        </p:spPr>
      </p:pic>
      <p:sp>
        <p:nvSpPr>
          <p:cNvPr id="9" name="TextBox 8">
            <a:extLst>
              <a:ext uri="{FF2B5EF4-FFF2-40B4-BE49-F238E27FC236}">
                <a16:creationId xmlns:a16="http://schemas.microsoft.com/office/drawing/2014/main" id="{6EF5906B-0E6B-1123-C43F-9F9175CF7603}"/>
              </a:ext>
            </a:extLst>
          </p:cNvPr>
          <p:cNvSpPr txBox="1"/>
          <p:nvPr/>
        </p:nvSpPr>
        <p:spPr>
          <a:xfrm>
            <a:off x="7498080" y="4187353"/>
            <a:ext cx="4500880" cy="2286460"/>
          </a:xfrm>
          <a:prstGeom prst="rect">
            <a:avLst/>
          </a:prstGeom>
          <a:noFill/>
        </p:spPr>
        <p:txBody>
          <a:bodyPr wrap="square">
            <a:spAutoFit/>
          </a:bodyPr>
          <a:lstStyle/>
          <a:p>
            <a:pPr marL="228600">
              <a:lnSpc>
                <a:spcPct val="115000"/>
              </a:lnSpc>
              <a:spcAft>
                <a:spcPts val="800"/>
              </a:spcAft>
              <a:buNone/>
            </a:pPr>
            <a:r>
              <a:rPr lang="en-IN" sz="1400" b="1"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KSC LC-39A accounts for the highest number of successful launches.</a:t>
            </a:r>
            <a:endParaRPr lang="en-IN" sz="2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15000"/>
              </a:lnSpc>
              <a:spcAft>
                <a:spcPts val="800"/>
              </a:spcAft>
              <a:buNone/>
            </a:pPr>
            <a:r>
              <a:rPr lang="en-IN" sz="1400" b="1"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It has shown consistent performance over multiple missions.</a:t>
            </a:r>
            <a:endParaRPr lang="en-IN" sz="2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115000"/>
              </a:lnSpc>
              <a:spcAft>
                <a:spcPts val="800"/>
              </a:spcAft>
              <a:buNone/>
            </a:pPr>
            <a:r>
              <a:rPr lang="en-IN" sz="1400" b="1"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This makes it one of the most reliable SpaceX launch sites.</a:t>
            </a:r>
            <a:endParaRPr lang="en-IN" sz="2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IN" sz="2400" kern="1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9" name="TextBox 8">
            <a:extLst>
              <a:ext uri="{FF2B5EF4-FFF2-40B4-BE49-F238E27FC236}">
                <a16:creationId xmlns:a16="http://schemas.microsoft.com/office/drawing/2014/main" id="{BAECE6E6-CE58-582F-6A7B-D99F04D21743}"/>
              </a:ext>
            </a:extLst>
          </p:cNvPr>
          <p:cNvSpPr txBox="1"/>
          <p:nvPr/>
        </p:nvSpPr>
        <p:spPr>
          <a:xfrm>
            <a:off x="2114550" y="2225979"/>
            <a:ext cx="6097656" cy="2724592"/>
          </a:xfrm>
          <a:prstGeom prst="rect">
            <a:avLst/>
          </a:prstGeom>
          <a:noFill/>
        </p:spPr>
        <p:txBody>
          <a:bodyPr wrap="square">
            <a:spAutoFit/>
          </a:bodyPr>
          <a:lstStyle/>
          <a:p>
            <a:pPr marL="285750" indent="-285750">
              <a:lnSpc>
                <a:spcPct val="115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Given the substantial financial investment involved in launching Falcon 9 and similar rockets, accurately predicting potential catastrophic failures can lead to considerable cost reductions.</a:t>
            </a:r>
          </a:p>
          <a:p>
            <a:pPr marL="285750" indent="-285750">
              <a:lnSpc>
                <a:spcPct val="115000"/>
              </a:lnSpc>
              <a:spcAft>
                <a:spcPts val="800"/>
              </a:spcAft>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Our goal is to determine the key factors that influence the likelihood of booster failure—either during launch or landing—so that we can better anticipate and mitigate such risks.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a:t>
            </a:r>
            <a:r>
              <a:rPr lang="en-IN" dirty="0">
                <a:solidFill>
                  <a:srgbClr val="7E7E7E"/>
                </a:solidFill>
                <a:cs typeface="Calibri"/>
              </a:rPr>
              <a:t>CCAFS</a:t>
            </a:r>
            <a:r>
              <a:rPr lang="en-IN" spc="-40" dirty="0">
                <a:solidFill>
                  <a:srgbClr val="7E7E7E"/>
                </a:solidFill>
                <a:cs typeface="Calibri"/>
              </a:rPr>
              <a:t> </a:t>
            </a:r>
            <a:r>
              <a:rPr lang="en-IN" spc="-20" dirty="0">
                <a:solidFill>
                  <a:srgbClr val="7E7E7E"/>
                </a:solidFill>
                <a:cs typeface="Calibri"/>
              </a:rPr>
              <a:t>SLC-</a:t>
            </a:r>
            <a:r>
              <a:rPr lang="en-IN" spc="-25" dirty="0">
                <a:solidFill>
                  <a:srgbClr val="7E7E7E"/>
                </a:solidFill>
                <a:cs typeface="Calibri"/>
              </a:rPr>
              <a:t>40</a:t>
            </a:r>
            <a:endParaRPr lang="en-IN" dirty="0">
              <a:cs typeface="Calibri"/>
            </a:endParaRPr>
          </a:p>
          <a:p>
            <a:pPr>
              <a:lnSpc>
                <a:spcPct val="100000"/>
              </a:lnSpc>
              <a:spcBef>
                <a:spcPts val="1400"/>
              </a:spcBef>
            </a:pP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The</a:t>
            </a:r>
            <a:r>
              <a:rPr lang="en-US" spc="-95" dirty="0"/>
              <a:t> </a:t>
            </a:r>
            <a:r>
              <a:rPr lang="en-US" dirty="0"/>
              <a:t>Launch</a:t>
            </a:r>
            <a:r>
              <a:rPr lang="en-US" spc="-114" dirty="0"/>
              <a:t> </a:t>
            </a:r>
            <a:r>
              <a:rPr lang="en-US" dirty="0"/>
              <a:t>site</a:t>
            </a:r>
            <a:r>
              <a:rPr lang="en-US" spc="-90" dirty="0"/>
              <a:t> </a:t>
            </a:r>
            <a:r>
              <a:rPr lang="en-US" dirty="0"/>
              <a:t>with</a:t>
            </a:r>
            <a:r>
              <a:rPr lang="en-US" spc="-90" dirty="0"/>
              <a:t> </a:t>
            </a:r>
            <a:r>
              <a:rPr lang="en-US" dirty="0"/>
              <a:t>highest</a:t>
            </a:r>
            <a:r>
              <a:rPr lang="en-US" spc="-114" dirty="0"/>
              <a:t> </a:t>
            </a:r>
            <a:r>
              <a:rPr lang="en-US" dirty="0"/>
              <a:t>launch</a:t>
            </a:r>
            <a:r>
              <a:rPr lang="en-US" spc="-114" dirty="0"/>
              <a:t> </a:t>
            </a:r>
            <a:r>
              <a:rPr lang="en-US" dirty="0"/>
              <a:t>success</a:t>
            </a:r>
            <a:r>
              <a:rPr lang="en-US" spc="-114" dirty="0"/>
              <a:t> </a:t>
            </a:r>
            <a:r>
              <a:rPr lang="en-US" spc="-10" dirty="0"/>
              <a:t>ratio</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F8968EC9-D4D0-2D0B-D8BB-71A0E1FE5A26}"/>
              </a:ext>
            </a:extLst>
          </p:cNvPr>
          <p:cNvPicPr>
            <a:picLocks noChangeAspect="1"/>
          </p:cNvPicPr>
          <p:nvPr/>
        </p:nvPicPr>
        <p:blipFill>
          <a:blip r:embed="rId3"/>
          <a:stretch>
            <a:fillRect/>
          </a:stretch>
        </p:blipFill>
        <p:spPr>
          <a:xfrm>
            <a:off x="561665" y="3515389"/>
            <a:ext cx="6619741" cy="271100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Correlation</a:t>
            </a:r>
            <a:r>
              <a:rPr lang="en-US" spc="-75" dirty="0"/>
              <a:t> </a:t>
            </a:r>
            <a:r>
              <a:rPr lang="en-US" dirty="0"/>
              <a:t>between</a:t>
            </a:r>
            <a:r>
              <a:rPr lang="en-US" spc="-70" dirty="0"/>
              <a:t> </a:t>
            </a:r>
            <a:r>
              <a:rPr lang="en-US" dirty="0"/>
              <a:t>payload</a:t>
            </a:r>
            <a:r>
              <a:rPr lang="en-US" spc="-90" dirty="0"/>
              <a:t> </a:t>
            </a:r>
            <a:r>
              <a:rPr lang="en-US" dirty="0"/>
              <a:t>and</a:t>
            </a:r>
            <a:r>
              <a:rPr lang="en-US" spc="-20" dirty="0"/>
              <a:t> </a:t>
            </a:r>
            <a:r>
              <a:rPr lang="en-US" dirty="0"/>
              <a:t>success</a:t>
            </a:r>
            <a:r>
              <a:rPr lang="en-US" spc="-90" dirty="0"/>
              <a:t> </a:t>
            </a:r>
            <a:r>
              <a:rPr lang="en-US" dirty="0"/>
              <a:t>for</a:t>
            </a:r>
            <a:r>
              <a:rPr lang="en-US" spc="-20" dirty="0"/>
              <a:t> </a:t>
            </a:r>
            <a:r>
              <a:rPr lang="en-US" dirty="0"/>
              <a:t>all</a:t>
            </a:r>
            <a:r>
              <a:rPr lang="en-US" spc="-45" dirty="0"/>
              <a:t> </a:t>
            </a:r>
            <a:r>
              <a:rPr lang="en-US" spc="-10" dirty="0"/>
              <a:t>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31FE4741-7F7C-E222-911C-374999C668AF}"/>
              </a:ext>
            </a:extLst>
          </p:cNvPr>
          <p:cNvPicPr>
            <a:picLocks noChangeAspect="1"/>
          </p:cNvPicPr>
          <p:nvPr/>
        </p:nvPicPr>
        <p:blipFill>
          <a:blip r:embed="rId3"/>
          <a:stretch>
            <a:fillRect/>
          </a:stretch>
        </p:blipFill>
        <p:spPr>
          <a:xfrm>
            <a:off x="854618" y="4001294"/>
            <a:ext cx="9945462" cy="262342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8AE51E03-6810-DFC0-A2DF-2D40D7BF79BF}"/>
              </a:ext>
            </a:extLst>
          </p:cNvPr>
          <p:cNvSpPr txBox="1"/>
          <p:nvPr/>
        </p:nvSpPr>
        <p:spPr>
          <a:xfrm>
            <a:off x="894080" y="4680635"/>
            <a:ext cx="6096000" cy="646331"/>
          </a:xfrm>
          <a:prstGeom prst="rect">
            <a:avLst/>
          </a:prstGeom>
          <a:noFill/>
        </p:spPr>
        <p:txBody>
          <a:bodyPr wrap="square">
            <a:spAutoFit/>
          </a:bodyPr>
          <a:lstStyle/>
          <a:p>
            <a:pPr marL="12700" marR="5080">
              <a:lnSpc>
                <a:spcPct val="100000"/>
              </a:lnSpc>
              <a:spcBef>
                <a:spcPts val="100"/>
              </a:spcBef>
            </a:pPr>
            <a:r>
              <a:rPr lang="en-US" sz="1800" dirty="0">
                <a:latin typeface="Calibri"/>
                <a:cs typeface="Calibri"/>
              </a:rPr>
              <a:t>Decision</a:t>
            </a:r>
            <a:r>
              <a:rPr lang="en-US" sz="1800" spc="-20" dirty="0">
                <a:latin typeface="Calibri"/>
                <a:cs typeface="Calibri"/>
              </a:rPr>
              <a:t> </a:t>
            </a:r>
            <a:r>
              <a:rPr lang="en-US" sz="1800" dirty="0">
                <a:latin typeface="Calibri"/>
                <a:cs typeface="Calibri"/>
              </a:rPr>
              <a:t>tree</a:t>
            </a:r>
            <a:r>
              <a:rPr lang="en-US" sz="1800" spc="-40" dirty="0">
                <a:latin typeface="Calibri"/>
                <a:cs typeface="Calibri"/>
              </a:rPr>
              <a:t> </a:t>
            </a:r>
            <a:r>
              <a:rPr lang="en-US" sz="1800" dirty="0">
                <a:latin typeface="Calibri"/>
                <a:cs typeface="Calibri"/>
              </a:rPr>
              <a:t>classifier</a:t>
            </a:r>
            <a:r>
              <a:rPr lang="en-US" sz="1800" spc="-30" dirty="0">
                <a:latin typeface="Calibri"/>
                <a:cs typeface="Calibri"/>
              </a:rPr>
              <a:t> </a:t>
            </a:r>
            <a:r>
              <a:rPr lang="en-US" sz="1800" dirty="0">
                <a:latin typeface="Calibri"/>
                <a:cs typeface="Calibri"/>
              </a:rPr>
              <a:t>has</a:t>
            </a:r>
            <a:r>
              <a:rPr lang="en-US" sz="1800" spc="-35" dirty="0">
                <a:latin typeface="Calibri"/>
                <a:cs typeface="Calibri"/>
              </a:rPr>
              <a:t> </a:t>
            </a:r>
            <a:r>
              <a:rPr lang="en-US" sz="1800" dirty="0">
                <a:latin typeface="Calibri"/>
                <a:cs typeface="Calibri"/>
              </a:rPr>
              <a:t>the</a:t>
            </a:r>
            <a:r>
              <a:rPr lang="en-US" sz="1800" spc="-40" dirty="0">
                <a:latin typeface="Calibri"/>
                <a:cs typeface="Calibri"/>
              </a:rPr>
              <a:t> </a:t>
            </a:r>
            <a:r>
              <a:rPr lang="en-US" sz="1800" dirty="0">
                <a:latin typeface="Calibri"/>
                <a:cs typeface="Calibri"/>
              </a:rPr>
              <a:t>highest</a:t>
            </a:r>
            <a:r>
              <a:rPr lang="en-US" sz="1800" spc="10" dirty="0">
                <a:latin typeface="Calibri"/>
                <a:cs typeface="Calibri"/>
              </a:rPr>
              <a:t> </a:t>
            </a:r>
            <a:r>
              <a:rPr lang="en-US" sz="1800" spc="-10" dirty="0">
                <a:latin typeface="Calibri"/>
                <a:cs typeface="Calibri"/>
              </a:rPr>
              <a:t>classification</a:t>
            </a:r>
            <a:r>
              <a:rPr lang="en-US" sz="1800" spc="-40" dirty="0">
                <a:latin typeface="Calibri"/>
                <a:cs typeface="Calibri"/>
              </a:rPr>
              <a:t> </a:t>
            </a:r>
            <a:r>
              <a:rPr lang="en-US" sz="1800" spc="-10" dirty="0">
                <a:latin typeface="Calibri"/>
                <a:cs typeface="Calibri"/>
              </a:rPr>
              <a:t>accuracy </a:t>
            </a:r>
            <a:r>
              <a:rPr lang="en-US" sz="1800" dirty="0">
                <a:latin typeface="Calibri"/>
                <a:cs typeface="Calibri"/>
              </a:rPr>
              <a:t>with</a:t>
            </a:r>
            <a:r>
              <a:rPr lang="en-US" sz="1800" spc="-25" dirty="0">
                <a:latin typeface="Calibri"/>
                <a:cs typeface="Calibri"/>
              </a:rPr>
              <a:t> </a:t>
            </a:r>
            <a:r>
              <a:rPr lang="en-US" sz="1800" spc="-10" dirty="0">
                <a:latin typeface="Calibri"/>
                <a:cs typeface="Calibri"/>
              </a:rPr>
              <a:t>90.36%</a:t>
            </a:r>
            <a:endParaRPr lang="en-US" sz="1800" dirty="0">
              <a:latin typeface="Calibri"/>
              <a:cs typeface="Calibri"/>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FC6DBA0-A8D6-7390-6F16-98FA28187F20}"/>
              </a:ext>
            </a:extLst>
          </p:cNvPr>
          <p:cNvPicPr>
            <a:picLocks noChangeAspect="1"/>
          </p:cNvPicPr>
          <p:nvPr/>
        </p:nvPicPr>
        <p:blipFill>
          <a:blip r:embed="rId3"/>
          <a:stretch>
            <a:fillRect/>
          </a:stretch>
        </p:blipFill>
        <p:spPr>
          <a:xfrm>
            <a:off x="842876" y="2878978"/>
            <a:ext cx="4887364" cy="397902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TextBox 5">
            <a:extLst>
              <a:ext uri="{FF2B5EF4-FFF2-40B4-BE49-F238E27FC236}">
                <a16:creationId xmlns:a16="http://schemas.microsoft.com/office/drawing/2014/main" id="{D09C3FEE-D6A0-CF6B-9ED9-FE372362EEB5}"/>
              </a:ext>
            </a:extLst>
          </p:cNvPr>
          <p:cNvSpPr txBox="1"/>
          <p:nvPr/>
        </p:nvSpPr>
        <p:spPr>
          <a:xfrm>
            <a:off x="640080" y="1823569"/>
            <a:ext cx="6096000" cy="3800143"/>
          </a:xfrm>
          <a:prstGeom prst="rect">
            <a:avLst/>
          </a:prstGeom>
          <a:noFill/>
        </p:spPr>
        <p:txBody>
          <a:bodyPr wrap="square">
            <a:spAutoFit/>
          </a:bodyPr>
          <a:lstStyle/>
          <a:p>
            <a:pPr marL="514350" indent="-285750">
              <a:lnSpc>
                <a:spcPct val="115000"/>
              </a:lnSpc>
              <a:spcAft>
                <a:spcPts val="800"/>
              </a:spcAft>
              <a:buFont typeface="Arial" panose="020B0604020202020204" pitchFamily="34" charset="0"/>
              <a:buChar char="•"/>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Higher payload mass does not guarantee mission success, but certain booster versions like </a:t>
            </a:r>
            <a:r>
              <a:rPr lang="en-IN" sz="1800" b="1" i="1" kern="100" dirty="0">
                <a:effectLst/>
                <a:latin typeface="Calibri" panose="020F0502020204030204" pitchFamily="34" charset="0"/>
                <a:ea typeface="Calibri" panose="020F0502020204030204" pitchFamily="34" charset="0"/>
                <a:cs typeface="Times New Roman" panose="02020603050405020304" pitchFamily="18" charset="0"/>
              </a:rPr>
              <a:t>F9 B5</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tend to perform better with heavier payloads.</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15000"/>
              </a:lnSpc>
              <a:spcAft>
                <a:spcPts val="800"/>
              </a:spcAft>
              <a:buFont typeface="Arial" panose="020B0604020202020204" pitchFamily="34" charset="0"/>
              <a:buChar char="•"/>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Mission success rates generally improved over time, with increased flight numbers indicating better performance and reliability.</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285750">
              <a:lnSpc>
                <a:spcPct val="115000"/>
              </a:lnSpc>
              <a:spcAft>
                <a:spcPts val="800"/>
              </a:spcAft>
              <a:buFont typeface="Arial" panose="020B0604020202020204" pitchFamily="34" charset="0"/>
              <a:buChar char="•"/>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Launch success is influenced by orbit type, with LEO, ES-L1, GEO, and SSO showing higher success rates than orbits like GTO.</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IN" sz="32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973EAC1F-39DF-082B-8E14-D75F78BC8D8E}"/>
              </a:ext>
            </a:extLst>
          </p:cNvPr>
          <p:cNvPicPr>
            <a:picLocks noChangeAspect="1"/>
          </p:cNvPicPr>
          <p:nvPr/>
        </p:nvPicPr>
        <p:blipFill>
          <a:blip r:embed="rId4"/>
          <a:stretch>
            <a:fillRect/>
          </a:stretch>
        </p:blipFill>
        <p:spPr>
          <a:xfrm>
            <a:off x="1290854" y="2675228"/>
            <a:ext cx="6903076" cy="3844344"/>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Combination of direct SpaceX API and </a:t>
            </a:r>
            <a:r>
              <a:rPr lang="en-US" sz="7600" dirty="0" err="1">
                <a:solidFill>
                  <a:schemeClr val="bg2">
                    <a:lumMod val="50000"/>
                  </a:schemeClr>
                </a:solidFill>
                <a:latin typeface="Abadi"/>
              </a:rPr>
              <a:t>webscraping</a:t>
            </a:r>
            <a:r>
              <a:rPr lang="en-US" sz="8800" dirty="0" err="1">
                <a:solidFill>
                  <a:schemeClr val="accent3">
                    <a:lumMod val="25000"/>
                  </a:schemeClr>
                </a:solidFill>
                <a:latin typeface="Abadi"/>
              </a:rPr>
              <a:t>Perform</a:t>
            </a:r>
            <a:r>
              <a:rPr lang="en-US" sz="8800" dirty="0">
                <a:solidFill>
                  <a:schemeClr val="accent3">
                    <a:lumMod val="25000"/>
                  </a:schemeClr>
                </a:solidFill>
                <a:latin typeface="Abadi"/>
              </a:rPr>
              <a:t>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Normalize the data and perform four distinct predictive models including, logistic regression, KNN, SVM, and Decision Tree Classifier</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2766096"/>
            <a:ext cx="4640263" cy="132580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https://github.com/rnmuzumaki/my-data-science-notebook</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79DA6944-1FD5-70ED-0690-667CEECEBCFA}"/>
              </a:ext>
            </a:extLst>
          </p:cNvPr>
          <p:cNvSpPr/>
          <p:nvPr/>
        </p:nvSpPr>
        <p:spPr>
          <a:xfrm>
            <a:off x="7529242" y="2009904"/>
            <a:ext cx="2371060" cy="47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Import library</a:t>
            </a:r>
          </a:p>
        </p:txBody>
      </p:sp>
      <p:sp>
        <p:nvSpPr>
          <p:cNvPr id="7" name="Rectangle 6">
            <a:extLst>
              <a:ext uri="{FF2B5EF4-FFF2-40B4-BE49-F238E27FC236}">
                <a16:creationId xmlns:a16="http://schemas.microsoft.com/office/drawing/2014/main" id="{293DA58F-01EC-35ED-A48E-398DC3AF84CC}"/>
              </a:ext>
            </a:extLst>
          </p:cNvPr>
          <p:cNvSpPr/>
          <p:nvPr/>
        </p:nvSpPr>
        <p:spPr>
          <a:xfrm>
            <a:off x="7529242" y="3079897"/>
            <a:ext cx="2371060" cy="47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Request ad parse data using GET</a:t>
            </a:r>
          </a:p>
        </p:txBody>
      </p:sp>
      <p:sp>
        <p:nvSpPr>
          <p:cNvPr id="8" name="Rectangle 7">
            <a:extLst>
              <a:ext uri="{FF2B5EF4-FFF2-40B4-BE49-F238E27FC236}">
                <a16:creationId xmlns:a16="http://schemas.microsoft.com/office/drawing/2014/main" id="{33A897F8-1B3C-4F30-6338-6D89A74BDF55}"/>
              </a:ext>
            </a:extLst>
          </p:cNvPr>
          <p:cNvSpPr/>
          <p:nvPr/>
        </p:nvSpPr>
        <p:spPr>
          <a:xfrm>
            <a:off x="7595191" y="4217582"/>
            <a:ext cx="2371060" cy="47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Filter and include Falcon9</a:t>
            </a:r>
          </a:p>
        </p:txBody>
      </p:sp>
      <p:sp>
        <p:nvSpPr>
          <p:cNvPr id="9" name="Rectangle 8">
            <a:extLst>
              <a:ext uri="{FF2B5EF4-FFF2-40B4-BE49-F238E27FC236}">
                <a16:creationId xmlns:a16="http://schemas.microsoft.com/office/drawing/2014/main" id="{197BE5D0-27E0-33F5-5840-6FCC5D378E3F}"/>
              </a:ext>
            </a:extLst>
          </p:cNvPr>
          <p:cNvSpPr/>
          <p:nvPr/>
        </p:nvSpPr>
        <p:spPr>
          <a:xfrm>
            <a:off x="7595191" y="5146157"/>
            <a:ext cx="2371060" cy="47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Clean the data using is null, replace etc</a:t>
            </a:r>
          </a:p>
        </p:txBody>
      </p:sp>
      <p:cxnSp>
        <p:nvCxnSpPr>
          <p:cNvPr id="11" name="Straight Arrow Connector 10">
            <a:extLst>
              <a:ext uri="{FF2B5EF4-FFF2-40B4-BE49-F238E27FC236}">
                <a16:creationId xmlns:a16="http://schemas.microsoft.com/office/drawing/2014/main" id="{01062F70-DBF2-09DD-0AF7-1D3D3A31E482}"/>
              </a:ext>
            </a:extLst>
          </p:cNvPr>
          <p:cNvCxnSpPr/>
          <p:nvPr/>
        </p:nvCxnSpPr>
        <p:spPr>
          <a:xfrm>
            <a:off x="8640762" y="2594344"/>
            <a:ext cx="0" cy="30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8527DE8-3AD8-E253-D204-BF7B439E7BD6}"/>
              </a:ext>
            </a:extLst>
          </p:cNvPr>
          <p:cNvCxnSpPr/>
          <p:nvPr/>
        </p:nvCxnSpPr>
        <p:spPr>
          <a:xfrm>
            <a:off x="8704176" y="3783560"/>
            <a:ext cx="0" cy="30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415240F-2974-532B-D3B6-1748021D7F46}"/>
              </a:ext>
            </a:extLst>
          </p:cNvPr>
          <p:cNvCxnSpPr/>
          <p:nvPr/>
        </p:nvCxnSpPr>
        <p:spPr>
          <a:xfrm>
            <a:off x="8780721" y="4837813"/>
            <a:ext cx="0" cy="30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2978475"/>
            <a:ext cx="3932238" cy="1308721"/>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https://github.com/rnmuzumaki/my-data-science-notebook</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DB7576F6-6B35-A287-43D6-5E00359818D1}"/>
              </a:ext>
            </a:extLst>
          </p:cNvPr>
          <p:cNvSpPr/>
          <p:nvPr/>
        </p:nvSpPr>
        <p:spPr>
          <a:xfrm>
            <a:off x="7529242" y="2009904"/>
            <a:ext cx="2371060" cy="47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Request falcon 9 from Wiki page</a:t>
            </a:r>
          </a:p>
        </p:txBody>
      </p:sp>
      <p:sp>
        <p:nvSpPr>
          <p:cNvPr id="8" name="Rectangle 7">
            <a:extLst>
              <a:ext uri="{FF2B5EF4-FFF2-40B4-BE49-F238E27FC236}">
                <a16:creationId xmlns:a16="http://schemas.microsoft.com/office/drawing/2014/main" id="{EFBB58E0-8701-770D-8ACC-0BD970682D10}"/>
              </a:ext>
            </a:extLst>
          </p:cNvPr>
          <p:cNvSpPr/>
          <p:nvPr/>
        </p:nvSpPr>
        <p:spPr>
          <a:xfrm>
            <a:off x="7529242" y="3079897"/>
            <a:ext cx="2371060" cy="47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Extract all columns</a:t>
            </a:r>
          </a:p>
        </p:txBody>
      </p:sp>
      <p:sp>
        <p:nvSpPr>
          <p:cNvPr id="9" name="Rectangle 8">
            <a:extLst>
              <a:ext uri="{FF2B5EF4-FFF2-40B4-BE49-F238E27FC236}">
                <a16:creationId xmlns:a16="http://schemas.microsoft.com/office/drawing/2014/main" id="{6AA756D4-5FB8-F1AA-958B-01F9E3948BDC}"/>
              </a:ext>
            </a:extLst>
          </p:cNvPr>
          <p:cNvSpPr/>
          <p:nvPr/>
        </p:nvSpPr>
        <p:spPr>
          <a:xfrm>
            <a:off x="7518646" y="4225676"/>
            <a:ext cx="2371060" cy="478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Crate Data frame</a:t>
            </a:r>
          </a:p>
        </p:txBody>
      </p:sp>
      <p:cxnSp>
        <p:nvCxnSpPr>
          <p:cNvPr id="12" name="Straight Arrow Connector 11">
            <a:extLst>
              <a:ext uri="{FF2B5EF4-FFF2-40B4-BE49-F238E27FC236}">
                <a16:creationId xmlns:a16="http://schemas.microsoft.com/office/drawing/2014/main" id="{4883BEC5-48F6-5E3A-8125-2200238C800E}"/>
              </a:ext>
            </a:extLst>
          </p:cNvPr>
          <p:cNvCxnSpPr/>
          <p:nvPr/>
        </p:nvCxnSpPr>
        <p:spPr>
          <a:xfrm>
            <a:off x="8640762" y="2594344"/>
            <a:ext cx="0" cy="30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4121AE-F7C3-C11A-3094-A1C54B0AD721}"/>
              </a:ext>
            </a:extLst>
          </p:cNvPr>
          <p:cNvCxnSpPr/>
          <p:nvPr/>
        </p:nvCxnSpPr>
        <p:spPr>
          <a:xfrm>
            <a:off x="8704176" y="3783560"/>
            <a:ext cx="0" cy="308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142</TotalTime>
  <Words>2460</Words>
  <Application>Microsoft Office PowerPoint</Application>
  <PresentationFormat>Widescreen</PresentationFormat>
  <Paragraphs>290</Paragraphs>
  <Slides>47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Malgun Gothic</vt: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roshan martis</cp:lastModifiedBy>
  <cp:revision>209</cp:revision>
  <dcterms:created xsi:type="dcterms:W3CDTF">2021-04-29T18:58:34Z</dcterms:created>
  <dcterms:modified xsi:type="dcterms:W3CDTF">2025-07-08T21:13:25Z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